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charts/chart1.xml" ContentType="application/vnd.openxmlformats-officedocument.drawingml.chart+xml"/>
  <Override PartName="/ppt/charts/chart2.xml" ContentType="application/vnd.openxmlformats-officedocument.drawingml.chart+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81" r:id="rId10"/>
    <p:sldId id="264" r:id="rId11"/>
    <p:sldId id="265" r:id="rId12"/>
    <p:sldId id="266" r:id="rId13"/>
    <p:sldId id="267" r:id="rId14"/>
    <p:sldId id="280" r:id="rId15"/>
    <p:sldId id="269" r:id="rId16"/>
    <p:sldId id="270" r:id="rId17"/>
    <p:sldId id="271" r:id="rId18"/>
    <p:sldId id="272" r:id="rId19"/>
    <p:sldId id="279" r:id="rId20"/>
    <p:sldId id="275" r:id="rId21"/>
    <p:sldId id="277" r:id="rId22"/>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E39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7" autoAdjust="0"/>
    <p:restoredTop sz="88530" autoAdjust="0"/>
  </p:normalViewPr>
  <p:slideViewPr>
    <p:cSldViewPr>
      <p:cViewPr varScale="1">
        <p:scale>
          <a:sx n="116" d="100"/>
          <a:sy n="116" d="100"/>
        </p:scale>
        <p:origin x="-149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title>
      <c:tx>
        <c:rich>
          <a:bodyPr rot="0" spcFirstLastPara="0" vertOverflow="ellipsis" vert="horz" wrap="square" anchor="ctr" anchorCtr="1"/>
          <a:lstStyle/>
          <a:p>
            <a:pPr>
              <a:defRPr lang="ru-RU" sz="2160" b="1" i="0" u="none" strike="noStrike" kern="1200" baseline="0">
                <a:solidFill>
                  <a:schemeClr val="tx1"/>
                </a:solidFill>
                <a:latin typeface="+mn-lt"/>
                <a:ea typeface="+mn-ea"/>
                <a:cs typeface="+mn-cs"/>
              </a:defRPr>
            </a:pPr>
            <a:r>
              <a:rPr lang="en-US" dirty="0" smtClean="0"/>
              <a:t>20</a:t>
            </a:r>
            <a:r>
              <a:rPr lang="ru-RU" dirty="0" smtClean="0"/>
              <a:t>23 год</a:t>
            </a:r>
            <a:endParaRPr lang="ru-RU" dirty="0" smtClean="0"/>
          </a:p>
        </c:rich>
      </c:tx>
      <c:layout/>
    </c:title>
    <c:view3D>
      <c:rotX val="30"/>
      <c:depthPercent val="100"/>
      <c:perspective val="30"/>
    </c:view3D>
    <c:plotArea>
      <c:layout>
        <c:manualLayout>
          <c:layoutTarget val="inner"/>
          <c:xMode val="edge"/>
          <c:yMode val="edge"/>
          <c:x val="3.2374180646594815E-2"/>
          <c:y val="0.14285273858460201"/>
          <c:w val="0.50750728551528457"/>
          <c:h val="0.68947950227752564"/>
        </c:manualLayout>
      </c:layout>
      <c:pie3DChart>
        <c:varyColors val="1"/>
        <c:ser>
          <c:idx val="0"/>
          <c:order val="0"/>
          <c:tx>
            <c:strRef>
              <c:f>Лист1!$B$1</c:f>
              <c:strCache>
                <c:ptCount val="1"/>
                <c:pt idx="0">
                  <c:v>2022</c:v>
                </c:pt>
              </c:strCache>
            </c:strRef>
          </c:tx>
          <c:spPr>
            <a:scene3d>
              <a:camera prst="orthographicFront"/>
              <a:lightRig rig="threePt" dir="t"/>
            </a:scene3d>
            <a:sp3d>
              <a:bevelT w="165100" prst="coolSlant"/>
            </a:sp3d>
          </c:spPr>
          <c:dPt>
            <c:idx val="0"/>
            <c:explosion val="17"/>
            <c:spPr>
              <a:solidFill>
                <a:srgbClr val="92D050"/>
              </a:solidFill>
              <a:scene3d>
                <a:camera prst="orthographicFront"/>
                <a:lightRig rig="threePt" dir="t"/>
              </a:scene3d>
              <a:sp3d>
                <a:bevelT w="165100" prst="coolSlant"/>
              </a:sp3d>
            </c:spPr>
          </c:dPt>
          <c:dLbls>
            <c:dLbl>
              <c:idx val="0"/>
              <c:layout>
                <c:manualLayout>
                  <c:x val="-0.3711722201806637"/>
                  <c:y val="-0.23398879593088689"/>
                </c:manualLayout>
              </c:layout>
              <c:tx>
                <c:rich>
                  <a:bodyPr rot="0" spcFirstLastPara="0" vertOverflow="ellipsis" vert="horz" wrap="square" lIns="38100" tIns="19050" rIns="38100" bIns="19050" anchor="ctr" anchorCtr="1"/>
                  <a:lstStyle/>
                  <a:p>
                    <a:pPr>
                      <a:defRPr lang="ru-RU" sz="1800" b="1" i="0" u="none" strike="noStrike" kern="1200" baseline="0">
                        <a:solidFill>
                          <a:schemeClr val="tx1"/>
                        </a:solidFill>
                        <a:latin typeface="+mn-lt"/>
                        <a:ea typeface="+mn-ea"/>
                        <a:cs typeface="+mn-cs"/>
                      </a:defRPr>
                    </a:pPr>
                    <a:r>
                      <a:rPr lang="ru-RU" sz="1450" baseline="0" dirty="0" smtClean="0"/>
                      <a:t>9942,30</a:t>
                    </a:r>
                    <a:endParaRPr lang="ru-RU" sz="1450" baseline="0" dirty="0" smtClean="0"/>
                  </a:p>
                </c:rich>
              </c:tx>
              <c:numFmt formatCode="#,##0.00" sourceLinked="0"/>
              <c:spPr>
                <a:noFill/>
                <a:ln>
                  <a:noFill/>
                </a:ln>
                <a:effectLst/>
              </c:spPr>
              <c:dLblPos val="bestFit"/>
              <c:showVal val="1"/>
              <c:extLst>
                <c:ext xmlns:c15="http://schemas.microsoft.com/office/drawing/2012/chart" uri="{CE6537A1-D6FC-4f65-9D91-7224C49458BB}">
                  <c15:layout/>
                </c:ext>
              </c:extLst>
            </c:dLbl>
            <c:dLbl>
              <c:idx val="1"/>
              <c:layout>
                <c:manualLayout>
                  <c:x val="0.32451928418209941"/>
                  <c:y val="0.18210808702414708"/>
                </c:manualLayout>
              </c:layout>
              <c:tx>
                <c:rich>
                  <a:bodyPr rot="0" spcFirstLastPara="0" vertOverflow="ellipsis" vert="horz" wrap="square" lIns="38100" tIns="19050" rIns="38100" bIns="19050" anchor="ctr" anchorCtr="1"/>
                  <a:lstStyle/>
                  <a:p>
                    <a:pPr>
                      <a:defRPr lang="ru-RU" sz="1800" b="1" i="0" u="none" strike="noStrike" kern="1200" baseline="0">
                        <a:solidFill>
                          <a:schemeClr val="tx1"/>
                        </a:solidFill>
                        <a:latin typeface="+mn-lt"/>
                        <a:ea typeface="+mn-ea"/>
                        <a:cs typeface="+mn-cs"/>
                      </a:defRPr>
                    </a:pPr>
                    <a:r>
                      <a:rPr lang="ru-RU" sz="1400" dirty="0" smtClean="0"/>
                      <a:t>26557,00</a:t>
                    </a:r>
                    <a:endParaRPr lang="ru-RU" sz="1400" dirty="0" smtClean="0"/>
                  </a:p>
                  <a:p>
                    <a:pPr>
                      <a:defRPr lang="ru-RU" sz="1800" b="1" i="0" u="none" strike="noStrike" kern="1200" baseline="0">
                        <a:solidFill>
                          <a:schemeClr val="tx1"/>
                        </a:solidFill>
                        <a:latin typeface="+mn-lt"/>
                        <a:ea typeface="+mn-ea"/>
                        <a:cs typeface="+mn-cs"/>
                      </a:defRPr>
                    </a:pPr>
                    <a:endParaRPr lang="en-US" sz="1400" dirty="0"/>
                  </a:p>
                </c:rich>
              </c:tx>
              <c:numFmt formatCode="#,##0.00" sourceLinked="0"/>
              <c:spPr>
                <a:noFill/>
                <a:ln>
                  <a:noFill/>
                </a:ln>
                <a:effectLst/>
              </c:spPr>
              <c:dLblPos val="bestFit"/>
              <c:showVal val="1"/>
            </c:dLbl>
            <c:delete val="1"/>
            <c:numFmt formatCode="#,##0.00" sourceLinked="0"/>
            <c:spPr>
              <a:noFill/>
              <a:ln>
                <a:noFill/>
              </a:ln>
              <a:effectLst/>
            </c:spPr>
            <c:txPr>
              <a:bodyPr rot="0" spcFirstLastPara="0" vertOverflow="ellipsis" vert="horz" wrap="square" lIns="38100" tIns="19050" rIns="38100" bIns="19050" anchor="ctr" anchorCtr="1"/>
              <a:lstStyle/>
              <a:p>
                <a:pPr>
                  <a:defRPr lang="ru-RU" sz="1400" b="1" i="0" u="none" strike="noStrike" kern="1200" baseline="0">
                    <a:solidFill>
                      <a:schemeClr val="tx1"/>
                    </a:solidFill>
                    <a:latin typeface="+mn-lt"/>
                    <a:ea typeface="+mn-ea"/>
                    <a:cs typeface="+mn-cs"/>
                  </a:defRPr>
                </a:pPr>
                <a:endParaRPr lang="ru-RU"/>
              </a:p>
            </c:txPr>
            <c:dLblPos val="bestFit"/>
            <c:extLst>
              <c:ext xmlns:c15="http://schemas.microsoft.com/office/drawing/2012/chart" uri="{CE6537A1-D6FC-4f65-9D91-7224C49458BB}">
                <c15:layout/>
                <c15:showLeaderLines val="1"/>
                <c15:leaderLines/>
              </c:ext>
            </c:extLst>
          </c:dLbls>
          <c:cat>
            <c:strRef>
              <c:f>Лист1!$A$2:$A$3</c:f>
              <c:strCache>
                <c:ptCount val="2"/>
                <c:pt idx="0">
                  <c:v>Налоговые и неналоговые доходы</c:v>
                </c:pt>
                <c:pt idx="1">
                  <c:v>Безвозмездные поступления</c:v>
                </c:pt>
              </c:strCache>
            </c:strRef>
          </c:cat>
          <c:val>
            <c:numRef>
              <c:f>Лист1!$B$2:$B$3</c:f>
              <c:numCache>
                <c:formatCode>General</c:formatCode>
                <c:ptCount val="2"/>
                <c:pt idx="0">
                  <c:v>26557</c:v>
                </c:pt>
                <c:pt idx="1">
                  <c:v>9942.2999999999993</c:v>
                </c:pt>
              </c:numCache>
            </c:numRef>
          </c:val>
        </c:ser>
      </c:pie3DChart>
    </c:plotArea>
    <c:legend>
      <c:legendPos val="r"/>
      <c:legendEntry>
        <c:idx val="0"/>
        <c:txPr>
          <a:bodyPr rot="0" spcFirstLastPara="0" vertOverflow="ellipsis" vert="horz" wrap="square" anchor="ctr" anchorCtr="1"/>
          <a:lstStyle/>
          <a:p>
            <a:pPr>
              <a:defRPr lang="ru-RU" sz="1400" b="0" i="0" u="none" strike="noStrike" kern="1200" baseline="0">
                <a:solidFill>
                  <a:schemeClr val="tx1"/>
                </a:solidFill>
                <a:latin typeface="+mn-lt"/>
                <a:ea typeface="+mn-ea"/>
                <a:cs typeface="+mn-cs"/>
              </a:defRPr>
            </a:pPr>
            <a:endParaRPr lang="ru-RU"/>
          </a:p>
        </c:txPr>
      </c:legendEntry>
      <c:legendEntry>
        <c:idx val="1"/>
        <c:txPr>
          <a:bodyPr rot="0" spcFirstLastPara="0" vertOverflow="ellipsis" vert="horz" wrap="square" anchor="ctr" anchorCtr="1"/>
          <a:lstStyle/>
          <a:p>
            <a:pPr>
              <a:defRPr lang="ru-RU" sz="1400" b="0" i="0" u="none" strike="noStrike" kern="1200" baseline="0">
                <a:solidFill>
                  <a:schemeClr val="tx1"/>
                </a:solidFill>
                <a:latin typeface="+mn-lt"/>
                <a:ea typeface="+mn-ea"/>
                <a:cs typeface="+mn-cs"/>
              </a:defRPr>
            </a:pPr>
            <a:endParaRPr lang="ru-RU"/>
          </a:p>
        </c:txPr>
      </c:legendEntry>
      <c:layout>
        <c:manualLayout>
          <c:xMode val="edge"/>
          <c:yMode val="edge"/>
          <c:x val="0.55326203071453561"/>
          <c:y val="0.22319658926785896"/>
          <c:w val="0.33548964644954038"/>
          <c:h val="0.42907732474169502"/>
        </c:manualLayout>
      </c:layout>
      <c:txPr>
        <a:bodyPr rot="0" spcFirstLastPara="0" vertOverflow="ellipsis" vert="horz" wrap="square" anchor="ctr" anchorCtr="1"/>
        <a:lstStyle/>
        <a:p>
          <a:pPr>
            <a:defRPr lang="ru-RU" sz="1800" b="0" i="0" u="none" strike="noStrike" kern="1200" baseline="0">
              <a:solidFill>
                <a:schemeClr val="tx1"/>
              </a:solidFill>
              <a:latin typeface="+mn-lt"/>
              <a:ea typeface="+mn-ea"/>
              <a:cs typeface="+mn-cs"/>
            </a:defRPr>
          </a:pPr>
          <a:endParaRPr lang="ru-RU"/>
        </a:p>
      </c:txPr>
    </c:legend>
    <c:plotVisOnly val="1"/>
    <c:dispBlanksAs val="zero"/>
  </c:chart>
  <c:txPr>
    <a:bodyPr/>
    <a:lstStyle/>
    <a:p>
      <a:pPr>
        <a:defRPr lang="ru-RU"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title>
      <c:tx>
        <c:rich>
          <a:bodyPr rot="0" spcFirstLastPara="0" vertOverflow="ellipsis" vert="horz" wrap="square" anchor="ctr" anchorCtr="1"/>
          <a:lstStyle/>
          <a:p>
            <a:pPr>
              <a:defRPr lang="ru-RU" sz="2160" b="1" i="0" u="none" strike="noStrike" kern="1200" baseline="0">
                <a:solidFill>
                  <a:schemeClr val="tx1"/>
                </a:solidFill>
                <a:latin typeface="+mn-lt"/>
                <a:ea typeface="+mn-ea"/>
                <a:cs typeface="+mn-cs"/>
              </a:defRPr>
            </a:pPr>
            <a:r>
              <a:rPr lang="en-US" dirty="0" smtClean="0"/>
              <a:t>20</a:t>
            </a:r>
            <a:r>
              <a:rPr lang="ru-RU" dirty="0" smtClean="0"/>
              <a:t>24 </a:t>
            </a:r>
            <a:r>
              <a:rPr lang="ru-RU" dirty="0" smtClean="0"/>
              <a:t>год</a:t>
            </a:r>
          </a:p>
        </c:rich>
      </c:tx>
      <c:layout/>
    </c:title>
    <c:view3D>
      <c:rotX val="30"/>
      <c:depthPercent val="100"/>
      <c:perspective val="30"/>
    </c:view3D>
    <c:plotArea>
      <c:layout>
        <c:manualLayout>
          <c:layoutTarget val="inner"/>
          <c:xMode val="edge"/>
          <c:yMode val="edge"/>
          <c:x val="7.1279253285582642E-2"/>
          <c:y val="0.14285273858460171"/>
          <c:w val="0.50750728551528457"/>
          <c:h val="0.68947950227752541"/>
        </c:manualLayout>
      </c:layout>
      <c:pie3DChart>
        <c:varyColors val="1"/>
        <c:ser>
          <c:idx val="0"/>
          <c:order val="0"/>
          <c:tx>
            <c:strRef>
              <c:f>Лист1!$B$1</c:f>
              <c:strCache>
                <c:ptCount val="1"/>
                <c:pt idx="0">
                  <c:v>2023</c:v>
                </c:pt>
              </c:strCache>
            </c:strRef>
          </c:tx>
          <c:spPr>
            <a:ln>
              <a:noFill/>
            </a:ln>
            <a:effectLst>
              <a:innerShdw blurRad="63500" dist="50800" dir="16200000">
                <a:prstClr val="black">
                  <a:alpha val="50000"/>
                </a:prstClr>
              </a:innerShdw>
            </a:effectLst>
            <a:scene3d>
              <a:camera prst="orthographicFront"/>
              <a:lightRig rig="threePt" dir="t"/>
            </a:scene3d>
            <a:sp3d>
              <a:bevelT w="114300" prst="artDeco"/>
            </a:sp3d>
          </c:spPr>
          <c:explosion val="21"/>
          <c:dPt>
            <c:idx val="0"/>
            <c:explosion val="13"/>
            <c:spPr>
              <a:solidFill>
                <a:srgbClr val="92D050"/>
              </a:solidFill>
              <a:ln>
                <a:noFill/>
              </a:ln>
              <a:effectLst>
                <a:innerShdw blurRad="63500" dist="50800" dir="16200000">
                  <a:prstClr val="black">
                    <a:alpha val="50000"/>
                  </a:prstClr>
                </a:innerShdw>
              </a:effectLst>
              <a:scene3d>
                <a:camera prst="orthographicFront"/>
                <a:lightRig rig="threePt" dir="t"/>
              </a:scene3d>
              <a:sp3d>
                <a:bevelT w="114300" prst="artDeco"/>
              </a:sp3d>
            </c:spPr>
          </c:dPt>
          <c:dPt>
            <c:idx val="1"/>
            <c:explosion val="11"/>
            <c:spPr>
              <a:ln>
                <a:noFill/>
              </a:ln>
              <a:effectLst>
                <a:innerShdw blurRad="63500" dist="50800" dir="16200000">
                  <a:prstClr val="black">
                    <a:alpha val="50000"/>
                  </a:prstClr>
                </a:innerShdw>
              </a:effectLst>
              <a:scene3d>
                <a:camera prst="orthographicFront"/>
                <a:lightRig rig="threePt" dir="t"/>
              </a:scene3d>
              <a:sp3d>
                <a:bevelT w="165100" prst="coolSlant"/>
              </a:sp3d>
            </c:spPr>
          </c:dPt>
          <c:dLbls>
            <c:dLbl>
              <c:idx val="0"/>
              <c:layout>
                <c:manualLayout>
                  <c:x val="-0.16200222034153069"/>
                  <c:y val="-0.16968836795911565"/>
                </c:manualLayout>
              </c:layout>
              <c:tx>
                <c:rich>
                  <a:bodyPr rot="0" spcFirstLastPara="0" vertOverflow="ellipsis" vert="horz" wrap="square" lIns="38100" tIns="19050" rIns="38100" bIns="19050" anchor="ctr" anchorCtr="1"/>
                  <a:lstStyle/>
                  <a:p>
                    <a:pPr>
                      <a:defRPr lang="ru-RU" sz="1400" b="1" i="0" u="none" strike="noStrike" kern="1200" baseline="0">
                        <a:solidFill>
                          <a:schemeClr val="tx1"/>
                        </a:solidFill>
                        <a:latin typeface="+mn-lt"/>
                        <a:ea typeface="+mn-ea"/>
                        <a:cs typeface="+mn-cs"/>
                      </a:defRPr>
                    </a:pPr>
                    <a:r>
                      <a:rPr dirty="0" smtClean="0"/>
                      <a:t>26557,00</a:t>
                    </a:r>
                    <a:endParaRPr dirty="0"/>
                  </a:p>
                </c:rich>
              </c:tx>
              <c:numFmt formatCode="#,##0.00" sourceLinked="0"/>
              <c:spPr>
                <a:noFill/>
                <a:ln>
                  <a:noFill/>
                </a:ln>
                <a:effectLst/>
              </c:spPr>
              <c:dLblPos val="bestFit"/>
              <c:showVal val="1"/>
              <c:extLst>
                <c:ext xmlns:c15="http://schemas.microsoft.com/office/drawing/2012/chart" uri="{CE6537A1-D6FC-4f65-9D91-7224C49458BB}">
                  <c15:layout/>
                </c:ext>
              </c:extLst>
            </c:dLbl>
            <c:dLbl>
              <c:idx val="1"/>
              <c:layout>
                <c:manualLayout>
                  <c:x val="0.10858873115405478"/>
                  <c:y val="6.1835351627596936E-2"/>
                </c:manualLayout>
              </c:layout>
              <c:numFmt formatCode="#,##0.00" sourceLinked="0"/>
              <c:spPr>
                <a:noFill/>
                <a:ln>
                  <a:noFill/>
                </a:ln>
                <a:effectLst/>
              </c:spPr>
              <c:txPr>
                <a:bodyPr rot="0" spcFirstLastPara="0" vertOverflow="ellipsis" vert="horz" wrap="square" lIns="38100" tIns="19050" rIns="38100" bIns="19050" anchor="ctr" anchorCtr="1"/>
                <a:lstStyle/>
                <a:p>
                  <a:pPr>
                    <a:defRPr lang="ru-RU" sz="1400" b="1" i="0" u="none" strike="noStrike" kern="1200" baseline="0">
                      <a:solidFill>
                        <a:schemeClr val="tx1"/>
                      </a:solidFill>
                      <a:latin typeface="+mn-lt"/>
                      <a:ea typeface="+mn-ea"/>
                      <a:cs typeface="+mn-cs"/>
                    </a:defRPr>
                  </a:pPr>
                  <a:endParaRPr lang="ru-RU"/>
                </a:p>
              </c:txPr>
              <c:dLblPos val="bestFit"/>
              <c:showVal val="1"/>
              <c:extLst>
                <c:ext xmlns:c15="http://schemas.microsoft.com/office/drawing/2012/chart" uri="{CE6537A1-D6FC-4f65-9D91-7224C49458BB}"/>
              </c:extLst>
            </c:dLbl>
            <c:delete val="1"/>
            <c:spPr>
              <a:noFill/>
              <a:ln>
                <a:noFill/>
              </a:ln>
              <a:effectLst/>
            </c:spPr>
            <c:txPr>
              <a:bodyPr rot="0" spcFirstLastPara="0" vertOverflow="ellipsis" vert="horz" wrap="square" lIns="38100" tIns="19050" rIns="38100" bIns="19050" anchor="ctr" anchorCtr="1"/>
              <a:lstStyle/>
              <a:p>
                <a:pPr>
                  <a:defRPr lang="ru-RU" sz="1400" b="1" i="0" u="none" strike="noStrike" kern="1200" baseline="0">
                    <a:solidFill>
                      <a:schemeClr val="tx1"/>
                    </a:solidFill>
                    <a:latin typeface="+mn-lt"/>
                    <a:ea typeface="+mn-ea"/>
                    <a:cs typeface="+mn-cs"/>
                  </a:defRPr>
                </a:pPr>
                <a:endParaRPr lang="ru-RU"/>
              </a:p>
            </c:txPr>
            <c:dLblPos val="bestFit"/>
            <c:extLst>
              <c:ext xmlns:c15="http://schemas.microsoft.com/office/drawing/2012/chart" uri="{CE6537A1-D6FC-4f65-9D91-7224C49458BB}">
                <c15:layout/>
                <c15:showLeaderLines val="1"/>
                <c15:leaderLines/>
              </c:ext>
            </c:extLst>
          </c:dLbls>
          <c:cat>
            <c:strRef>
              <c:f>Лист1!$A$2:$A$3</c:f>
              <c:strCache>
                <c:ptCount val="2"/>
                <c:pt idx="0">
                  <c:v>Налоговые и неналоговые доходы</c:v>
                </c:pt>
                <c:pt idx="1">
                  <c:v>Безвозмездные поступления</c:v>
                </c:pt>
              </c:strCache>
            </c:strRef>
          </c:cat>
          <c:val>
            <c:numRef>
              <c:f>Лист1!$B$2:$B$3</c:f>
              <c:numCache>
                <c:formatCode>General</c:formatCode>
                <c:ptCount val="2"/>
                <c:pt idx="0">
                  <c:v>26557</c:v>
                </c:pt>
                <c:pt idx="1">
                  <c:v>11796.2</c:v>
                </c:pt>
              </c:numCache>
            </c:numRef>
          </c:val>
        </c:ser>
      </c:pie3DChart>
    </c:plotArea>
    <c:legend>
      <c:legendPos val="r"/>
      <c:legendEntry>
        <c:idx val="0"/>
        <c:txPr>
          <a:bodyPr rot="0" spcFirstLastPara="0" vertOverflow="ellipsis" vert="horz" wrap="square" anchor="ctr" anchorCtr="1"/>
          <a:lstStyle/>
          <a:p>
            <a:pPr>
              <a:defRPr lang="ru-RU" sz="1400" b="0" i="0" u="none" strike="noStrike" kern="1200" baseline="0">
                <a:solidFill>
                  <a:schemeClr val="tx1"/>
                </a:solidFill>
                <a:latin typeface="+mn-lt"/>
                <a:ea typeface="+mn-ea"/>
                <a:cs typeface="+mn-cs"/>
              </a:defRPr>
            </a:pPr>
            <a:endParaRPr lang="ru-RU"/>
          </a:p>
        </c:txPr>
      </c:legendEntry>
      <c:legendEntry>
        <c:idx val="1"/>
        <c:txPr>
          <a:bodyPr rot="0" spcFirstLastPara="0" vertOverflow="ellipsis" vert="horz" wrap="square" anchor="ctr" anchorCtr="1"/>
          <a:lstStyle/>
          <a:p>
            <a:pPr>
              <a:defRPr lang="ru-RU" sz="1400" b="0" i="0" u="none" strike="noStrike" kern="1200" baseline="0">
                <a:solidFill>
                  <a:schemeClr val="tx1"/>
                </a:solidFill>
                <a:latin typeface="+mn-lt"/>
                <a:ea typeface="+mn-ea"/>
                <a:cs typeface="+mn-cs"/>
              </a:defRPr>
            </a:pPr>
            <a:endParaRPr lang="ru-RU"/>
          </a:p>
        </c:txPr>
      </c:legendEntry>
      <c:layout>
        <c:manualLayout>
          <c:xMode val="edge"/>
          <c:yMode val="edge"/>
          <c:x val="0.55326203071453561"/>
          <c:y val="0.2231965892678589"/>
          <c:w val="0.33548964644954038"/>
          <c:h val="0.42907732474169502"/>
        </c:manualLayout>
      </c:layout>
      <c:txPr>
        <a:bodyPr rot="0" spcFirstLastPara="0" vertOverflow="ellipsis" vert="horz" wrap="square" anchor="ctr" anchorCtr="1"/>
        <a:lstStyle/>
        <a:p>
          <a:pPr>
            <a:defRPr lang="ru-RU" sz="1800" b="0" i="0" u="none" strike="noStrike" kern="1200" baseline="0">
              <a:solidFill>
                <a:schemeClr val="tx1"/>
              </a:solidFill>
              <a:latin typeface="+mn-lt"/>
              <a:ea typeface="+mn-ea"/>
              <a:cs typeface="+mn-cs"/>
            </a:defRPr>
          </a:pPr>
          <a:endParaRPr lang="ru-RU"/>
        </a:p>
      </c:txPr>
    </c:legend>
    <c:plotVisOnly val="1"/>
    <c:dispBlanksAs val="zero"/>
  </c:chart>
  <c:txPr>
    <a:bodyPr/>
    <a:lstStyle/>
    <a:p>
      <a:pPr>
        <a:defRPr lang="ru-RU"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chart>
    <c:title>
      <c:tx>
        <c:rich>
          <a:bodyPr rot="0" spcFirstLastPara="0" vertOverflow="ellipsis" vert="horz" wrap="square" anchor="ctr" anchorCtr="1"/>
          <a:lstStyle/>
          <a:p>
            <a:pPr>
              <a:defRPr lang="ru-RU" sz="2160" b="1" i="0" u="none" strike="noStrike" kern="1200" baseline="0">
                <a:solidFill>
                  <a:schemeClr val="tx1"/>
                </a:solidFill>
                <a:latin typeface="+mn-lt"/>
                <a:ea typeface="+mn-ea"/>
                <a:cs typeface="+mn-cs"/>
              </a:defRPr>
            </a:pPr>
            <a:r>
              <a:rPr lang="en-US" dirty="0" smtClean="0"/>
              <a:t>20</a:t>
            </a:r>
            <a:r>
              <a:rPr lang="ru-RU" dirty="0" smtClean="0"/>
              <a:t>25</a:t>
            </a:r>
            <a:r>
              <a:rPr lang="ru-RU" baseline="0" dirty="0" smtClean="0"/>
              <a:t> </a:t>
            </a:r>
            <a:r>
              <a:rPr lang="ru-RU" dirty="0" smtClean="0"/>
              <a:t>год</a:t>
            </a:r>
          </a:p>
        </c:rich>
      </c:tx>
      <c:layout/>
    </c:title>
    <c:view3D>
      <c:rotX val="30"/>
      <c:depthPercent val="100"/>
      <c:perspective val="30"/>
    </c:view3D>
    <c:plotArea>
      <c:layout>
        <c:manualLayout>
          <c:layoutTarget val="inner"/>
          <c:xMode val="edge"/>
          <c:yMode val="edge"/>
          <c:x val="3.2374180646594801E-2"/>
          <c:y val="0.14285273858460201"/>
          <c:w val="0.50750728551528457"/>
          <c:h val="0.68947950227752541"/>
        </c:manualLayout>
      </c:layout>
      <c:pie3DChart>
        <c:varyColors val="1"/>
        <c:ser>
          <c:idx val="0"/>
          <c:order val="0"/>
          <c:tx>
            <c:strRef>
              <c:f>Лист1!$B$1</c:f>
              <c:strCache>
                <c:ptCount val="1"/>
                <c:pt idx="0">
                  <c:v>2024</c:v>
                </c:pt>
              </c:strCache>
            </c:strRef>
          </c:tx>
          <c:spPr>
            <a:scene3d>
              <a:camera prst="orthographicFront"/>
              <a:lightRig rig="threePt" dir="t"/>
            </a:scene3d>
            <a:sp3d>
              <a:bevelT w="114300" prst="hardEdge"/>
            </a:sp3d>
          </c:spPr>
          <c:dPt>
            <c:idx val="0"/>
            <c:spPr>
              <a:solidFill>
                <a:srgbClr val="92D050"/>
              </a:solidFill>
              <a:scene3d>
                <a:camera prst="orthographicFront"/>
                <a:lightRig rig="threePt" dir="t"/>
              </a:scene3d>
              <a:sp3d>
                <a:bevelT w="114300" prst="hardEdge"/>
              </a:sp3d>
            </c:spPr>
          </c:dPt>
          <c:dPt>
            <c:idx val="1"/>
            <c:explosion val="20"/>
          </c:dPt>
          <c:dLbls>
            <c:dLbl>
              <c:idx val="0"/>
              <c:layout>
                <c:manualLayout>
                  <c:x val="-0.13191354806730876"/>
                  <c:y val="-0.1616964057133749"/>
                </c:manualLayout>
              </c:layout>
              <c:tx>
                <c:rich>
                  <a:bodyPr rot="0" spcFirstLastPara="0" vertOverflow="ellipsis" vert="horz" wrap="square" lIns="38100" tIns="19050" rIns="38100" bIns="19050" anchor="ctr" anchorCtr="1"/>
                  <a:lstStyle/>
                  <a:p>
                    <a:pPr>
                      <a:defRPr lang="ru-RU" sz="1400" b="1" i="0" u="none" strike="noStrike" kern="1200" baseline="0">
                        <a:solidFill>
                          <a:schemeClr val="tx1"/>
                        </a:solidFill>
                        <a:latin typeface="+mn-lt"/>
                        <a:ea typeface="+mn-ea"/>
                        <a:cs typeface="+mn-cs"/>
                      </a:defRPr>
                    </a:pPr>
                    <a:r>
                      <a:rPr lang="ru-RU" baseline="0" dirty="0" smtClean="0"/>
                      <a:t>26557</a:t>
                    </a:r>
                    <a:r>
                      <a:rPr lang="en-US" baseline="0" dirty="0" smtClean="0"/>
                      <a:t>,0</a:t>
                    </a:r>
                    <a:endParaRPr lang="en-US" dirty="0"/>
                  </a:p>
                </c:rich>
              </c:tx>
              <c:numFmt formatCode="#,##0.00" sourceLinked="0"/>
              <c:spPr>
                <a:noFill/>
                <a:ln>
                  <a:noFill/>
                </a:ln>
                <a:effectLst/>
              </c:spPr>
              <c:dLblPos val="bestFit"/>
              <c:showVal val="1"/>
              <c:extLst>
                <c:ext xmlns:c15="http://schemas.microsoft.com/office/drawing/2012/chart" uri="{CE6537A1-D6FC-4f65-9D91-7224C49458BB}">
                  <c15:layout/>
                </c:ext>
              </c:extLst>
            </c:dLbl>
            <c:dLbl>
              <c:idx val="1"/>
              <c:layout>
                <c:manualLayout>
                  <c:x val="9.895673984941844E-2"/>
                  <c:y val="7.0000978152186019E-2"/>
                </c:manualLayout>
              </c:layout>
              <c:tx>
                <c:rich>
                  <a:bodyPr rot="0" spcFirstLastPara="0" vertOverflow="ellipsis" vert="horz" wrap="square" lIns="38100" tIns="19050" rIns="38100" bIns="19050" anchor="ctr" anchorCtr="1"/>
                  <a:lstStyle/>
                  <a:p>
                    <a:pPr>
                      <a:defRPr lang="ru-RU" sz="1400" b="1" i="0" u="none" strike="noStrike" kern="1200" baseline="0">
                        <a:solidFill>
                          <a:schemeClr val="tx1"/>
                        </a:solidFill>
                        <a:latin typeface="+mn-lt"/>
                        <a:ea typeface="+mn-ea"/>
                        <a:cs typeface="+mn-cs"/>
                      </a:defRPr>
                    </a:pPr>
                    <a:r>
                      <a:rPr lang="ru-RU" baseline="0" dirty="0" smtClean="0"/>
                      <a:t>4723,40</a:t>
                    </a:r>
                    <a:endParaRPr lang="en-US" baseline="0" dirty="0" smtClean="0"/>
                  </a:p>
                </c:rich>
              </c:tx>
              <c:numFmt formatCode="#,##0.00" sourceLinked="0"/>
              <c:spPr>
                <a:noFill/>
                <a:ln>
                  <a:noFill/>
                </a:ln>
                <a:effectLst/>
              </c:spPr>
              <c:dLblPos val="bestFit"/>
              <c:showVal val="1"/>
              <c:extLst>
                <c:ext xmlns:c15="http://schemas.microsoft.com/office/drawing/2012/chart" uri="{CE6537A1-D6FC-4f65-9D91-7224C49458BB}">
                  <c15:layout/>
                </c:ext>
              </c:extLst>
            </c:dLbl>
            <c:delete val="1"/>
            <c:spPr>
              <a:noFill/>
              <a:ln>
                <a:noFill/>
              </a:ln>
              <a:effectLst/>
            </c:spPr>
            <c:txPr>
              <a:bodyPr rot="0" spcFirstLastPara="0" vertOverflow="ellipsis" vert="horz" wrap="square" lIns="38100" tIns="19050" rIns="38100" bIns="19050" anchor="ctr" anchorCtr="1"/>
              <a:lstStyle/>
              <a:p>
                <a:pPr>
                  <a:defRPr lang="ru-RU" sz="1800" b="0" i="0" u="none" strike="noStrike" kern="1200" baseline="0">
                    <a:solidFill>
                      <a:schemeClr val="tx1"/>
                    </a:solidFill>
                    <a:latin typeface="+mn-lt"/>
                    <a:ea typeface="+mn-ea"/>
                    <a:cs typeface="+mn-cs"/>
                  </a:defRPr>
                </a:pPr>
                <a:endParaRPr lang="ru-RU"/>
              </a:p>
            </c:txPr>
            <c:dLblPos val="bestFit"/>
            <c:extLst>
              <c:ext xmlns:c15="http://schemas.microsoft.com/office/drawing/2012/chart" uri="{CE6537A1-D6FC-4f65-9D91-7224C49458BB}">
                <c15:layout/>
                <c15:showLeaderLines val="1"/>
                <c15:leaderLines/>
              </c:ext>
            </c:extLst>
          </c:dLbls>
          <c:cat>
            <c:strRef>
              <c:f>Лист1!$A$2:$A$3</c:f>
              <c:strCache>
                <c:ptCount val="2"/>
                <c:pt idx="0">
                  <c:v>Налоговые и неналоговые доходы</c:v>
                </c:pt>
                <c:pt idx="1">
                  <c:v>Безвозмездные поступления</c:v>
                </c:pt>
              </c:strCache>
            </c:strRef>
          </c:cat>
          <c:val>
            <c:numRef>
              <c:f>Лист1!$B$2:$B$3</c:f>
              <c:numCache>
                <c:formatCode>General</c:formatCode>
                <c:ptCount val="2"/>
                <c:pt idx="0">
                  <c:v>26557</c:v>
                </c:pt>
                <c:pt idx="1">
                  <c:v>4723.3999999999996</c:v>
                </c:pt>
              </c:numCache>
            </c:numRef>
          </c:val>
        </c:ser>
      </c:pie3DChart>
    </c:plotArea>
    <c:legend>
      <c:legendPos val="r"/>
      <c:legendEntry>
        <c:idx val="0"/>
        <c:txPr>
          <a:bodyPr rot="0" spcFirstLastPara="0" vertOverflow="ellipsis" vert="horz" wrap="square" anchor="ctr" anchorCtr="1"/>
          <a:lstStyle/>
          <a:p>
            <a:pPr>
              <a:defRPr lang="ru-RU" sz="1400" b="0" i="0" u="none" strike="noStrike" kern="1200" baseline="0">
                <a:solidFill>
                  <a:schemeClr val="tx1"/>
                </a:solidFill>
                <a:latin typeface="+mn-lt"/>
                <a:ea typeface="+mn-ea"/>
                <a:cs typeface="+mn-cs"/>
              </a:defRPr>
            </a:pPr>
            <a:endParaRPr lang="ru-RU"/>
          </a:p>
        </c:txPr>
      </c:legendEntry>
      <c:legendEntry>
        <c:idx val="1"/>
        <c:txPr>
          <a:bodyPr rot="0" spcFirstLastPara="0" vertOverflow="ellipsis" vert="horz" wrap="square" anchor="ctr" anchorCtr="1"/>
          <a:lstStyle/>
          <a:p>
            <a:pPr>
              <a:defRPr lang="ru-RU" sz="1400" b="0" i="0" u="none" strike="noStrike" kern="1200" baseline="0">
                <a:solidFill>
                  <a:schemeClr val="tx1"/>
                </a:solidFill>
                <a:latin typeface="+mn-lt"/>
                <a:ea typeface="+mn-ea"/>
                <a:cs typeface="+mn-cs"/>
              </a:defRPr>
            </a:pPr>
            <a:endParaRPr lang="ru-RU"/>
          </a:p>
        </c:txPr>
      </c:legendEntry>
      <c:layout>
        <c:manualLayout>
          <c:xMode val="edge"/>
          <c:yMode val="edge"/>
          <c:x val="0.58039576799159098"/>
          <c:y val="0.196357711462011"/>
          <c:w val="0.31374996795227916"/>
          <c:h val="0.43522519236993007"/>
        </c:manualLayout>
      </c:layout>
      <c:txPr>
        <a:bodyPr rot="0" spcFirstLastPara="0" vertOverflow="ellipsis" vert="horz" wrap="square" anchor="ctr" anchorCtr="1"/>
        <a:lstStyle/>
        <a:p>
          <a:pPr>
            <a:defRPr lang="ru-RU" sz="1800" b="0" i="0" u="none" strike="noStrike" kern="1200" baseline="0">
              <a:solidFill>
                <a:schemeClr val="tx1"/>
              </a:solidFill>
              <a:latin typeface="+mn-lt"/>
              <a:ea typeface="+mn-ea"/>
              <a:cs typeface="+mn-cs"/>
            </a:defRPr>
          </a:pPr>
          <a:endParaRPr lang="ru-RU"/>
        </a:p>
      </c:txPr>
    </c:legend>
    <c:plotVisOnly val="1"/>
    <c:dispBlanksAs val="zero"/>
  </c:chart>
  <c:txPr>
    <a:bodyPr/>
    <a:lstStyle/>
    <a:p>
      <a:pPr>
        <a:defRPr lang="ru-RU"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autoTitleDeleted val="1"/>
    <c:view3D>
      <c:rotX val="75"/>
      <c:depthPercent val="100"/>
      <c:rAngAx val="1"/>
    </c:view3D>
    <c:plotArea>
      <c:layout/>
      <c:pie3DChart>
        <c:varyColors val="1"/>
        <c:ser>
          <c:idx val="0"/>
          <c:order val="0"/>
          <c:tx>
            <c:strRef>
              <c:f>Лист1!$B$1</c:f>
              <c:strCache>
                <c:ptCount val="1"/>
                <c:pt idx="0">
                  <c:v>Ряд 1</c:v>
                </c:pt>
              </c:strCache>
            </c:strRef>
          </c:tx>
          <c:explosion val="25"/>
          <c:dLbls>
            <c:spPr>
              <a:noFill/>
              <a:ln>
                <a:noFill/>
              </a:ln>
              <a:effectLst/>
            </c:spPr>
            <c:txPr>
              <a:bodyPr rot="0" spcFirstLastPara="0" vertOverflow="ellipsis" vert="horz" wrap="square" lIns="38100" tIns="19050" rIns="38100" bIns="19050" anchor="ctr" anchorCtr="1"/>
              <a:lstStyle/>
              <a:p>
                <a:pPr>
                  <a:defRPr lang="ru-RU" sz="1800" b="0" i="0" u="none" strike="noStrike" kern="1200" baseline="0">
                    <a:solidFill>
                      <a:schemeClr val="tx1"/>
                    </a:solidFill>
                    <a:latin typeface="+mn-lt"/>
                    <a:ea typeface="+mn-ea"/>
                    <a:cs typeface="+mn-cs"/>
                  </a:defRPr>
                </a:pPr>
                <a:endParaRPr lang="ru-RU"/>
              </a:p>
            </c:txPr>
            <c:dLblPos val="bestFit"/>
            <c:showVal val="1"/>
            <c:showLeaderLines val="1"/>
            <c:extLst>
              <c:ext xmlns:c15="http://schemas.microsoft.com/office/drawing/2012/chart" uri="{CE6537A1-D6FC-4f65-9D91-7224C49458BB}">
                <c15:layout/>
                <c15:showLeaderLines val="1"/>
                <c15:leaderLines/>
              </c:ext>
            </c:extLst>
          </c:dLbls>
          <c:cat>
            <c:strRef>
              <c:f>Лист1!$A$2:$A$8</c:f>
              <c:strCache>
                <c:ptCount val="7"/>
                <c:pt idx="0">
                  <c:v>Общегосударственные вопросы</c:v>
                </c:pt>
                <c:pt idx="1">
                  <c:v>Национальная оборона</c:v>
                </c:pt>
                <c:pt idx="2">
                  <c:v>Национальная безопасность и правоохранительная деятельность </c:v>
                </c:pt>
                <c:pt idx="3">
                  <c:v>Национальная экономика</c:v>
                </c:pt>
                <c:pt idx="4">
                  <c:v>Жилищно-коммунальное хозяйство</c:v>
                </c:pt>
                <c:pt idx="5">
                  <c:v>Культура и кинематография</c:v>
                </c:pt>
                <c:pt idx="6">
                  <c:v>Социальная политика</c:v>
                </c:pt>
              </c:strCache>
            </c:strRef>
          </c:cat>
          <c:val>
            <c:numRef>
              <c:f>Лист1!$B$2:$B$8</c:f>
              <c:numCache>
                <c:formatCode>General</c:formatCode>
                <c:ptCount val="7"/>
                <c:pt idx="0">
                  <c:v>5280.6</c:v>
                </c:pt>
                <c:pt idx="1">
                  <c:v>289.60000000000002</c:v>
                </c:pt>
                <c:pt idx="2" formatCode="0.0">
                  <c:v>300</c:v>
                </c:pt>
                <c:pt idx="3">
                  <c:v>220</c:v>
                </c:pt>
                <c:pt idx="4">
                  <c:v>18045.2</c:v>
                </c:pt>
                <c:pt idx="5" formatCode="0.0">
                  <c:v>13205.5</c:v>
                </c:pt>
                <c:pt idx="6" formatCode="0.0">
                  <c:v>1322.4</c:v>
                </c:pt>
              </c:numCache>
            </c:numRef>
          </c:val>
        </c:ser>
      </c:pie3DChart>
    </c:plotArea>
    <c:legend>
      <c:legendPos val="r"/>
      <c:layout>
        <c:manualLayout>
          <c:xMode val="edge"/>
          <c:yMode val="edge"/>
          <c:x val="0.71136148952793643"/>
          <c:y val="4.9988468229268522E-2"/>
          <c:w val="0.28027565380363501"/>
          <c:h val="0.81072215604735898"/>
        </c:manualLayout>
      </c:layout>
      <c:spPr>
        <a:ln w="6350">
          <a:noFill/>
        </a:ln>
      </c:spPr>
      <c:txPr>
        <a:bodyPr rot="0" spcFirstLastPara="0" vertOverflow="ellipsis" vert="horz" wrap="square" anchor="ctr" anchorCtr="1"/>
        <a:lstStyle/>
        <a:p>
          <a:pPr>
            <a:defRPr lang="ru-RU" sz="1200" b="0" i="0" u="none" strike="noStrike" kern="1200" baseline="0">
              <a:solidFill>
                <a:schemeClr val="tx1"/>
              </a:solidFill>
              <a:latin typeface="Liberation Serif" pitchFamily="18" charset="0"/>
              <a:ea typeface="+mn-ea"/>
              <a:cs typeface="+mn-cs"/>
            </a:defRPr>
          </a:pPr>
          <a:endParaRPr lang="ru-RU"/>
        </a:p>
      </c:txPr>
    </c:legend>
    <c:plotVisOnly val="1"/>
    <c:dispBlanksAs val="zero"/>
  </c:chart>
  <c:txPr>
    <a:bodyPr/>
    <a:lstStyle/>
    <a:p>
      <a:pPr>
        <a:defRPr lang="ru-RU" sz="1800"/>
      </a:pPr>
      <a:endParaRPr lang="ru-RU"/>
    </a:p>
  </c:txPr>
  <c:externalData r:id="rId1"/>
</c:chartSpace>
</file>

<file path=ppt/diagrams/_rels/data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B45F619-AC52-4CD9-B67B-B1788DA45F0E}" type="doc">
      <dgm:prSet loTypeId="urn:microsoft.com/office/officeart/2005/8/layout/bList2#1" loCatId="list" qsTypeId="urn:microsoft.com/office/officeart/2005/8/quickstyle/simple1#1" qsCatId="simple" csTypeId="urn:microsoft.com/office/officeart/2005/8/colors/colorful1#1" csCatId="colorful" phldr="1"/>
      <dgm:spPr/>
    </dgm:pt>
    <dgm:pt modelId="{3A0DCA5C-1A3E-4770-A4AD-8FF7131F16DB}">
      <dgm:prSet phldrT="[Текст]" custT="1"/>
      <dgm:spPr>
        <a:solidFill>
          <a:schemeClr val="accent3">
            <a:lumMod val="40000"/>
            <a:lumOff val="60000"/>
          </a:schemeClr>
        </a:solidFill>
        <a:ln>
          <a:solidFill>
            <a:schemeClr val="tx1"/>
          </a:solidFill>
        </a:ln>
      </dgm:spPr>
      <dgm:t>
        <a:bodyPr/>
        <a:lstStyle/>
        <a:p>
          <a:pPr algn="just"/>
          <a:r>
            <a:rPr lang="ru-RU" sz="1600" b="1" dirty="0" smtClean="0">
              <a:solidFill>
                <a:schemeClr val="tx1"/>
              </a:solidFill>
            </a:rPr>
            <a:t>Поступающие в бюджет денежные средства </a:t>
          </a:r>
          <a:r>
            <a:rPr lang="ru-RU" sz="1600" b="0" dirty="0" smtClean="0">
              <a:solidFill>
                <a:schemeClr val="tx1"/>
              </a:solidFill>
            </a:rPr>
            <a:t>(налоги юридических и физических лиц, штрафы, административные платежи и сборы, финансовая помощь)</a:t>
          </a:r>
          <a:endParaRPr lang="ru-RU" sz="1600" b="0" dirty="0">
            <a:solidFill>
              <a:schemeClr val="tx1"/>
            </a:solidFill>
          </a:endParaRPr>
        </a:p>
      </dgm:t>
    </dgm:pt>
    <dgm:pt modelId="{7574A601-5A1A-4E07-84A4-51B7D715D2BA}" type="parTrans" cxnId="{F1501F01-D92C-4BD8-8C72-2A72E7F4BB79}">
      <dgm:prSet/>
      <dgm:spPr/>
      <dgm:t>
        <a:bodyPr/>
        <a:lstStyle/>
        <a:p>
          <a:endParaRPr lang="ru-RU"/>
        </a:p>
      </dgm:t>
    </dgm:pt>
    <dgm:pt modelId="{C543E562-3C3B-4EB1-AF12-6AB9C1AD6420}" type="sibTrans" cxnId="{F1501F01-D92C-4BD8-8C72-2A72E7F4BB79}">
      <dgm:prSet/>
      <dgm:spPr/>
      <dgm:t>
        <a:bodyPr/>
        <a:lstStyle/>
        <a:p>
          <a:endParaRPr lang="ru-RU"/>
        </a:p>
      </dgm:t>
    </dgm:pt>
    <dgm:pt modelId="{3BB4F36D-DF6D-484C-BCA8-0E721F0913E2}">
      <dgm:prSet phldrT="[Текст]" custT="1"/>
      <dgm:spPr>
        <a:solidFill>
          <a:schemeClr val="accent2">
            <a:lumMod val="40000"/>
            <a:lumOff val="60000"/>
          </a:schemeClr>
        </a:solidFill>
        <a:ln>
          <a:solidFill>
            <a:schemeClr val="tx1"/>
          </a:solidFill>
        </a:ln>
      </dgm:spPr>
      <dgm:t>
        <a:bodyPr/>
        <a:lstStyle/>
        <a:p>
          <a:pPr algn="just"/>
          <a:r>
            <a:rPr lang="ru-RU" sz="1600" b="1" dirty="0" smtClean="0">
              <a:solidFill>
                <a:schemeClr val="tx1"/>
              </a:solidFill>
            </a:rPr>
            <a:t>Выплачиваемые из бюджета денежные средства </a:t>
          </a:r>
          <a:r>
            <a:rPr lang="ru-RU" sz="1600" dirty="0" smtClean="0">
              <a:solidFill>
                <a:schemeClr val="tx1"/>
              </a:solidFill>
            </a:rPr>
            <a:t>(культура, благоустройство, жилищно-коммунальное хозяйство  и др.)</a:t>
          </a:r>
          <a:endParaRPr lang="ru-RU" sz="1600" dirty="0">
            <a:solidFill>
              <a:schemeClr val="tx1"/>
            </a:solidFill>
          </a:endParaRPr>
        </a:p>
      </dgm:t>
    </dgm:pt>
    <dgm:pt modelId="{E99844AE-22BC-4533-B388-54C957728E20}" type="parTrans" cxnId="{FFBB74FA-7258-4E8A-867C-C27D0B63B64D}">
      <dgm:prSet/>
      <dgm:spPr/>
      <dgm:t>
        <a:bodyPr/>
        <a:lstStyle/>
        <a:p>
          <a:endParaRPr lang="ru-RU"/>
        </a:p>
      </dgm:t>
    </dgm:pt>
    <dgm:pt modelId="{2D8D1851-CADA-4CA7-8EB2-BB71CDF1BBB8}" type="sibTrans" cxnId="{FFBB74FA-7258-4E8A-867C-C27D0B63B64D}">
      <dgm:prSet/>
      <dgm:spPr/>
      <dgm:t>
        <a:bodyPr/>
        <a:lstStyle/>
        <a:p>
          <a:endParaRPr lang="ru-RU"/>
        </a:p>
      </dgm:t>
    </dgm:pt>
    <dgm:pt modelId="{98F80731-730C-4EFB-B903-DE7F026D2AAC}">
      <dgm:prSet custT="1"/>
      <dgm:spPr>
        <a:solidFill>
          <a:schemeClr val="accent3">
            <a:lumMod val="40000"/>
            <a:lumOff val="60000"/>
            <a:alpha val="90000"/>
          </a:schemeClr>
        </a:solidFill>
        <a:ln>
          <a:solidFill>
            <a:schemeClr val="tx1"/>
          </a:solidFill>
        </a:ln>
      </dgm:spPr>
      <dgm:t>
        <a:bodyPr/>
        <a:lstStyle/>
        <a:p>
          <a:pPr algn="ctr"/>
          <a:r>
            <a:rPr lang="ru-RU" sz="2400" b="1" dirty="0" smtClean="0">
              <a:effectLst>
                <a:outerShdw blurRad="38100" dist="38100" dir="2700000" algn="tl">
                  <a:srgbClr val="000000">
                    <a:alpha val="43137"/>
                  </a:srgbClr>
                </a:outerShdw>
              </a:effectLst>
            </a:rPr>
            <a:t>Доходы бюджета</a:t>
          </a:r>
          <a:endParaRPr lang="ru-RU" sz="2400" b="1" dirty="0">
            <a:effectLst>
              <a:outerShdw blurRad="38100" dist="38100" dir="2700000" algn="tl">
                <a:srgbClr val="000000">
                  <a:alpha val="43137"/>
                </a:srgbClr>
              </a:outerShdw>
            </a:effectLst>
          </a:endParaRPr>
        </a:p>
      </dgm:t>
    </dgm:pt>
    <dgm:pt modelId="{C2457981-2B8F-433B-9913-A175F71F61AB}" type="parTrans" cxnId="{6CB63C95-B266-4884-A81C-2E5F312AE186}">
      <dgm:prSet/>
      <dgm:spPr/>
      <dgm:t>
        <a:bodyPr/>
        <a:lstStyle/>
        <a:p>
          <a:endParaRPr lang="ru-RU"/>
        </a:p>
      </dgm:t>
    </dgm:pt>
    <dgm:pt modelId="{5486006D-2C4E-4504-979F-F8A48B2E0503}" type="sibTrans" cxnId="{6CB63C95-B266-4884-A81C-2E5F312AE186}">
      <dgm:prSet/>
      <dgm:spPr/>
      <dgm:t>
        <a:bodyPr/>
        <a:lstStyle/>
        <a:p>
          <a:endParaRPr lang="ru-RU"/>
        </a:p>
      </dgm:t>
    </dgm:pt>
    <dgm:pt modelId="{69D6532B-B391-4BF7-941C-092E55844CF0}">
      <dgm:prSet custT="1"/>
      <dgm:spPr>
        <a:solidFill>
          <a:schemeClr val="accent2">
            <a:lumMod val="40000"/>
            <a:lumOff val="60000"/>
            <a:alpha val="90000"/>
          </a:schemeClr>
        </a:solidFill>
        <a:ln>
          <a:solidFill>
            <a:schemeClr val="tx1"/>
          </a:solidFill>
        </a:ln>
      </dgm:spPr>
      <dgm:t>
        <a:bodyPr/>
        <a:lstStyle/>
        <a:p>
          <a:pPr algn="ctr"/>
          <a:r>
            <a:rPr lang="ru-RU" sz="2400" b="1" dirty="0" smtClean="0">
              <a:effectLst>
                <a:outerShdw blurRad="38100" dist="38100" dir="2700000" algn="tl">
                  <a:srgbClr val="000000">
                    <a:alpha val="43137"/>
                  </a:srgbClr>
                </a:outerShdw>
              </a:effectLst>
            </a:rPr>
            <a:t>Расходы бюджета</a:t>
          </a:r>
          <a:endParaRPr lang="ru-RU" sz="2400" b="1" dirty="0">
            <a:effectLst>
              <a:outerShdw blurRad="38100" dist="38100" dir="2700000" algn="tl">
                <a:srgbClr val="000000">
                  <a:alpha val="43137"/>
                </a:srgbClr>
              </a:outerShdw>
            </a:effectLst>
          </a:endParaRPr>
        </a:p>
      </dgm:t>
    </dgm:pt>
    <dgm:pt modelId="{DBCE139A-E0F1-406F-8183-EA39D83DA202}" type="parTrans" cxnId="{EC378371-9AEA-48F9-9CF8-0B75FF20C8D7}">
      <dgm:prSet/>
      <dgm:spPr/>
      <dgm:t>
        <a:bodyPr/>
        <a:lstStyle/>
        <a:p>
          <a:endParaRPr lang="ru-RU"/>
        </a:p>
      </dgm:t>
    </dgm:pt>
    <dgm:pt modelId="{94639BEC-15FB-436D-B1D9-D2DAA5C8BEF6}" type="sibTrans" cxnId="{EC378371-9AEA-48F9-9CF8-0B75FF20C8D7}">
      <dgm:prSet/>
      <dgm:spPr/>
      <dgm:t>
        <a:bodyPr/>
        <a:lstStyle/>
        <a:p>
          <a:endParaRPr lang="ru-RU"/>
        </a:p>
      </dgm:t>
    </dgm:pt>
    <dgm:pt modelId="{93FCA2AC-4B89-4854-9113-7F131B654981}" type="pres">
      <dgm:prSet presAssocID="{6B45F619-AC52-4CD9-B67B-B1788DA45F0E}" presName="diagram" presStyleCnt="0">
        <dgm:presLayoutVars>
          <dgm:dir/>
          <dgm:animLvl val="lvl"/>
          <dgm:resizeHandles val="exact"/>
        </dgm:presLayoutVars>
      </dgm:prSet>
      <dgm:spPr/>
    </dgm:pt>
    <dgm:pt modelId="{D1590D72-C6E9-4545-8C4A-EDFF6A7CC976}" type="pres">
      <dgm:prSet presAssocID="{3A0DCA5C-1A3E-4770-A4AD-8FF7131F16DB}" presName="compNode" presStyleCnt="0"/>
      <dgm:spPr/>
    </dgm:pt>
    <dgm:pt modelId="{240B7BD0-5074-4C16-9F6A-945EEBFE69E9}" type="pres">
      <dgm:prSet presAssocID="{3A0DCA5C-1A3E-4770-A4AD-8FF7131F16DB}" presName="childRect" presStyleLbl="bgAcc1" presStyleIdx="0" presStyleCnt="2" custScaleX="120537" custScaleY="21752" custLinFactNeighborX="6432" custLinFactNeighborY="-11531">
        <dgm:presLayoutVars>
          <dgm:bulletEnabled val="1"/>
        </dgm:presLayoutVars>
      </dgm:prSet>
      <dgm:spPr/>
      <dgm:t>
        <a:bodyPr/>
        <a:lstStyle/>
        <a:p>
          <a:endParaRPr lang="ru-RU"/>
        </a:p>
      </dgm:t>
    </dgm:pt>
    <dgm:pt modelId="{54A3DBEE-7BFE-4D0F-ADCA-6551F84F6189}" type="pres">
      <dgm:prSet presAssocID="{3A0DCA5C-1A3E-4770-A4AD-8FF7131F16DB}" presName="parentText" presStyleLbl="node1" presStyleIdx="0" presStyleCnt="0">
        <dgm:presLayoutVars>
          <dgm:chMax val="0"/>
          <dgm:bulletEnabled val="1"/>
        </dgm:presLayoutVars>
      </dgm:prSet>
      <dgm:spPr/>
      <dgm:t>
        <a:bodyPr/>
        <a:lstStyle/>
        <a:p>
          <a:endParaRPr lang="ru-RU"/>
        </a:p>
      </dgm:t>
    </dgm:pt>
    <dgm:pt modelId="{BD56E209-9639-493D-8E81-C02A304822B7}" type="pres">
      <dgm:prSet presAssocID="{3A0DCA5C-1A3E-4770-A4AD-8FF7131F16DB}" presName="parentRect" presStyleLbl="alignNode1" presStyleIdx="0" presStyleCnt="2" custScaleX="120620" custScaleY="133762" custLinFactNeighborX="4293" custLinFactNeighborY="-78332"/>
      <dgm:spPr/>
      <dgm:t>
        <a:bodyPr/>
        <a:lstStyle/>
        <a:p>
          <a:endParaRPr lang="ru-RU"/>
        </a:p>
      </dgm:t>
    </dgm:pt>
    <dgm:pt modelId="{090B0649-C803-4144-97D5-6E5FA94A7651}" type="pres">
      <dgm:prSet presAssocID="{3A0DCA5C-1A3E-4770-A4AD-8FF7131F16DB}" presName="adorn" presStyleLbl="fgAccFollowNode1" presStyleIdx="0" presStyleCnt="2" custAng="10800000" custFlipVert="1" custFlipHor="1" custScaleX="111069" custScaleY="76935" custLinFactNeighborX="15767" custLinFactNeighborY="-74798"/>
      <dgm:spPr>
        <a:blipFill rotWithShape="0">
          <a:blip xmlns:r="http://schemas.openxmlformats.org/officeDocument/2006/relationships" r:embed="rId1"/>
          <a:stretch>
            <a:fillRect/>
          </a:stretch>
        </a:blipFill>
      </dgm:spPr>
    </dgm:pt>
    <dgm:pt modelId="{FCDB4ECF-2031-4277-BFB3-C4B33602B0BD}" type="pres">
      <dgm:prSet presAssocID="{C543E562-3C3B-4EB1-AF12-6AB9C1AD6420}" presName="sibTrans" presStyleLbl="sibTrans2D1" presStyleIdx="0" presStyleCnt="0"/>
      <dgm:spPr/>
      <dgm:t>
        <a:bodyPr/>
        <a:lstStyle/>
        <a:p>
          <a:endParaRPr lang="ru-RU"/>
        </a:p>
      </dgm:t>
    </dgm:pt>
    <dgm:pt modelId="{C9B1D4F7-2FE7-4B34-945E-96F01F47B65F}" type="pres">
      <dgm:prSet presAssocID="{3BB4F36D-DF6D-484C-BCA8-0E721F0913E2}" presName="compNode" presStyleCnt="0"/>
      <dgm:spPr/>
    </dgm:pt>
    <dgm:pt modelId="{5C03BE39-50EA-49E2-8BBD-87B7D4FDBF35}" type="pres">
      <dgm:prSet presAssocID="{3BB4F36D-DF6D-484C-BCA8-0E721F0913E2}" presName="childRect" presStyleLbl="bgAcc1" presStyleIdx="1" presStyleCnt="2" custScaleX="115981" custScaleY="22159" custLinFactNeighborX="-1204" custLinFactNeighborY="-8133">
        <dgm:presLayoutVars>
          <dgm:bulletEnabled val="1"/>
        </dgm:presLayoutVars>
      </dgm:prSet>
      <dgm:spPr/>
      <dgm:t>
        <a:bodyPr/>
        <a:lstStyle/>
        <a:p>
          <a:endParaRPr lang="ru-RU"/>
        </a:p>
      </dgm:t>
    </dgm:pt>
    <dgm:pt modelId="{D9DC3FC3-13FD-4C90-BB78-78363F706340}" type="pres">
      <dgm:prSet presAssocID="{3BB4F36D-DF6D-484C-BCA8-0E721F0913E2}" presName="parentText" presStyleLbl="node1" presStyleIdx="0" presStyleCnt="0">
        <dgm:presLayoutVars>
          <dgm:chMax val="0"/>
          <dgm:bulletEnabled val="1"/>
        </dgm:presLayoutVars>
      </dgm:prSet>
      <dgm:spPr/>
      <dgm:t>
        <a:bodyPr/>
        <a:lstStyle/>
        <a:p>
          <a:endParaRPr lang="ru-RU"/>
        </a:p>
      </dgm:t>
    </dgm:pt>
    <dgm:pt modelId="{22C8F94F-4B65-4110-9D4F-C77918B0CDBE}" type="pres">
      <dgm:prSet presAssocID="{3BB4F36D-DF6D-484C-BCA8-0E721F0913E2}" presName="parentRect" presStyleLbl="alignNode1" presStyleIdx="1" presStyleCnt="2" custScaleX="116943" custScaleY="137982" custLinFactNeighborX="-723" custLinFactNeighborY="-77514"/>
      <dgm:spPr/>
      <dgm:t>
        <a:bodyPr/>
        <a:lstStyle/>
        <a:p>
          <a:endParaRPr lang="ru-RU"/>
        </a:p>
      </dgm:t>
    </dgm:pt>
    <dgm:pt modelId="{EDCB605D-2D1D-4607-8BA0-F6D12158C9DB}" type="pres">
      <dgm:prSet presAssocID="{3BB4F36D-DF6D-484C-BCA8-0E721F0913E2}" presName="adorn" presStyleLbl="fgAccFollowNode1" presStyleIdx="1" presStyleCnt="2" custScaleX="85885" custScaleY="63434" custLinFactNeighborX="6554" custLinFactNeighborY="-74568"/>
      <dgm:spPr>
        <a:blipFill rotWithShape="0">
          <a:blip xmlns:r="http://schemas.openxmlformats.org/officeDocument/2006/relationships" r:embed="rId2"/>
          <a:stretch>
            <a:fillRect/>
          </a:stretch>
        </a:blipFill>
      </dgm:spPr>
    </dgm:pt>
  </dgm:ptLst>
  <dgm:cxnLst>
    <dgm:cxn modelId="{FFBB74FA-7258-4E8A-867C-C27D0B63B64D}" srcId="{6B45F619-AC52-4CD9-B67B-B1788DA45F0E}" destId="{3BB4F36D-DF6D-484C-BCA8-0E721F0913E2}" srcOrd="1" destOrd="0" parTransId="{E99844AE-22BC-4533-B388-54C957728E20}" sibTransId="{2D8D1851-CADA-4CA7-8EB2-BB71CDF1BBB8}"/>
    <dgm:cxn modelId="{1BC49A27-15F6-4B3F-8EC1-D01DEDDCDA28}" type="presOf" srcId="{3A0DCA5C-1A3E-4770-A4AD-8FF7131F16DB}" destId="{54A3DBEE-7BFE-4D0F-ADCA-6551F84F6189}" srcOrd="0" destOrd="0" presId="urn:microsoft.com/office/officeart/2005/8/layout/bList2#1"/>
    <dgm:cxn modelId="{27293FBA-A8BB-4DDE-B0B2-3E6C4B40777C}" type="presOf" srcId="{C543E562-3C3B-4EB1-AF12-6AB9C1AD6420}" destId="{FCDB4ECF-2031-4277-BFB3-C4B33602B0BD}" srcOrd="0" destOrd="0" presId="urn:microsoft.com/office/officeart/2005/8/layout/bList2#1"/>
    <dgm:cxn modelId="{9DA948D2-D00A-470F-8B59-2B3ED7D00CE7}" type="presOf" srcId="{3BB4F36D-DF6D-484C-BCA8-0E721F0913E2}" destId="{22C8F94F-4B65-4110-9D4F-C77918B0CDBE}" srcOrd="1" destOrd="0" presId="urn:microsoft.com/office/officeart/2005/8/layout/bList2#1"/>
    <dgm:cxn modelId="{6F9E8F1D-2D66-4CF2-B74E-1074B0E99C3A}" type="presOf" srcId="{69D6532B-B391-4BF7-941C-092E55844CF0}" destId="{5C03BE39-50EA-49E2-8BBD-87B7D4FDBF35}" srcOrd="0" destOrd="0" presId="urn:microsoft.com/office/officeart/2005/8/layout/bList2#1"/>
    <dgm:cxn modelId="{6CB63C95-B266-4884-A81C-2E5F312AE186}" srcId="{3A0DCA5C-1A3E-4770-A4AD-8FF7131F16DB}" destId="{98F80731-730C-4EFB-B903-DE7F026D2AAC}" srcOrd="0" destOrd="0" parTransId="{C2457981-2B8F-433B-9913-A175F71F61AB}" sibTransId="{5486006D-2C4E-4504-979F-F8A48B2E0503}"/>
    <dgm:cxn modelId="{5D38244C-A70F-4E56-9DEF-7AA7721D2E5F}" type="presOf" srcId="{6B45F619-AC52-4CD9-B67B-B1788DA45F0E}" destId="{93FCA2AC-4B89-4854-9113-7F131B654981}" srcOrd="0" destOrd="0" presId="urn:microsoft.com/office/officeart/2005/8/layout/bList2#1"/>
    <dgm:cxn modelId="{E1B5F13E-EE70-420C-A78E-DD67F2CBD06F}" type="presOf" srcId="{98F80731-730C-4EFB-B903-DE7F026D2AAC}" destId="{240B7BD0-5074-4C16-9F6A-945EEBFE69E9}" srcOrd="0" destOrd="0" presId="urn:microsoft.com/office/officeart/2005/8/layout/bList2#1"/>
    <dgm:cxn modelId="{F1501F01-D92C-4BD8-8C72-2A72E7F4BB79}" srcId="{6B45F619-AC52-4CD9-B67B-B1788DA45F0E}" destId="{3A0DCA5C-1A3E-4770-A4AD-8FF7131F16DB}" srcOrd="0" destOrd="0" parTransId="{7574A601-5A1A-4E07-84A4-51B7D715D2BA}" sibTransId="{C543E562-3C3B-4EB1-AF12-6AB9C1AD6420}"/>
    <dgm:cxn modelId="{D26511B1-0764-45F8-8028-91B5864869AD}" type="presOf" srcId="{3A0DCA5C-1A3E-4770-A4AD-8FF7131F16DB}" destId="{BD56E209-9639-493D-8E81-C02A304822B7}" srcOrd="1" destOrd="0" presId="urn:microsoft.com/office/officeart/2005/8/layout/bList2#1"/>
    <dgm:cxn modelId="{329CA780-75DA-4C52-9112-CFC2F2D1CCFB}" type="presOf" srcId="{3BB4F36D-DF6D-484C-BCA8-0E721F0913E2}" destId="{D9DC3FC3-13FD-4C90-BB78-78363F706340}" srcOrd="0" destOrd="0" presId="urn:microsoft.com/office/officeart/2005/8/layout/bList2#1"/>
    <dgm:cxn modelId="{EC378371-9AEA-48F9-9CF8-0B75FF20C8D7}" srcId="{3BB4F36D-DF6D-484C-BCA8-0E721F0913E2}" destId="{69D6532B-B391-4BF7-941C-092E55844CF0}" srcOrd="0" destOrd="0" parTransId="{DBCE139A-E0F1-406F-8183-EA39D83DA202}" sibTransId="{94639BEC-15FB-436D-B1D9-D2DAA5C8BEF6}"/>
    <dgm:cxn modelId="{892383F3-49C0-4A5A-810D-41B999F3CD11}" type="presParOf" srcId="{93FCA2AC-4B89-4854-9113-7F131B654981}" destId="{D1590D72-C6E9-4545-8C4A-EDFF6A7CC976}" srcOrd="0" destOrd="0" presId="urn:microsoft.com/office/officeart/2005/8/layout/bList2#1"/>
    <dgm:cxn modelId="{220DF120-C678-48CC-A65D-1EAC40277B36}" type="presParOf" srcId="{D1590D72-C6E9-4545-8C4A-EDFF6A7CC976}" destId="{240B7BD0-5074-4C16-9F6A-945EEBFE69E9}" srcOrd="0" destOrd="0" presId="urn:microsoft.com/office/officeart/2005/8/layout/bList2#1"/>
    <dgm:cxn modelId="{CA844158-6DE6-4483-9A42-FEE806129FCD}" type="presParOf" srcId="{D1590D72-C6E9-4545-8C4A-EDFF6A7CC976}" destId="{54A3DBEE-7BFE-4D0F-ADCA-6551F84F6189}" srcOrd="1" destOrd="0" presId="urn:microsoft.com/office/officeart/2005/8/layout/bList2#1"/>
    <dgm:cxn modelId="{48C5290E-789A-4473-BFDF-EBD8C4E9BA36}" type="presParOf" srcId="{D1590D72-C6E9-4545-8C4A-EDFF6A7CC976}" destId="{BD56E209-9639-493D-8E81-C02A304822B7}" srcOrd="2" destOrd="0" presId="urn:microsoft.com/office/officeart/2005/8/layout/bList2#1"/>
    <dgm:cxn modelId="{13388E57-BC27-43A2-9260-8B6F8E71F92E}" type="presParOf" srcId="{D1590D72-C6E9-4545-8C4A-EDFF6A7CC976}" destId="{090B0649-C803-4144-97D5-6E5FA94A7651}" srcOrd="3" destOrd="0" presId="urn:microsoft.com/office/officeart/2005/8/layout/bList2#1"/>
    <dgm:cxn modelId="{7A393EE6-27E9-4110-AE2D-F0B99270C9FE}" type="presParOf" srcId="{93FCA2AC-4B89-4854-9113-7F131B654981}" destId="{FCDB4ECF-2031-4277-BFB3-C4B33602B0BD}" srcOrd="1" destOrd="0" presId="urn:microsoft.com/office/officeart/2005/8/layout/bList2#1"/>
    <dgm:cxn modelId="{82521543-3343-49B3-B17D-A2221B6646B1}" type="presParOf" srcId="{93FCA2AC-4B89-4854-9113-7F131B654981}" destId="{C9B1D4F7-2FE7-4B34-945E-96F01F47B65F}" srcOrd="2" destOrd="0" presId="urn:microsoft.com/office/officeart/2005/8/layout/bList2#1"/>
    <dgm:cxn modelId="{11ECAE7F-6E3E-412D-837B-DB5AA4486B6C}" type="presParOf" srcId="{C9B1D4F7-2FE7-4B34-945E-96F01F47B65F}" destId="{5C03BE39-50EA-49E2-8BBD-87B7D4FDBF35}" srcOrd="0" destOrd="0" presId="urn:microsoft.com/office/officeart/2005/8/layout/bList2#1"/>
    <dgm:cxn modelId="{CC500CB7-0D94-4410-B950-783F391F9626}" type="presParOf" srcId="{C9B1D4F7-2FE7-4B34-945E-96F01F47B65F}" destId="{D9DC3FC3-13FD-4C90-BB78-78363F706340}" srcOrd="1" destOrd="0" presId="urn:microsoft.com/office/officeart/2005/8/layout/bList2#1"/>
    <dgm:cxn modelId="{64317A58-7B45-4C7F-BA44-E2CEC5598904}" type="presParOf" srcId="{C9B1D4F7-2FE7-4B34-945E-96F01F47B65F}" destId="{22C8F94F-4B65-4110-9D4F-C77918B0CDBE}" srcOrd="2" destOrd="0" presId="urn:microsoft.com/office/officeart/2005/8/layout/bList2#1"/>
    <dgm:cxn modelId="{F0EFF695-5627-4249-86F5-DB235B6DFE98}" type="presParOf" srcId="{C9B1D4F7-2FE7-4B34-945E-96F01F47B65F}" destId="{EDCB605D-2D1D-4607-8BA0-F6D12158C9DB}" srcOrd="3" destOrd="0" presId="urn:microsoft.com/office/officeart/2005/8/layout/b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A65B91-DA97-458D-8595-F0A4730F76ED}" type="doc">
      <dgm:prSet loTypeId="urn:microsoft.com/office/officeart/2005/8/layout/vList6" loCatId="list" qsTypeId="urn:microsoft.com/office/officeart/2005/8/quickstyle/simple1#2" qsCatId="simple" csTypeId="urn:microsoft.com/office/officeart/2005/8/colors/accent1_2#1" csCatId="accent1" phldr="1"/>
      <dgm:spPr/>
      <dgm:t>
        <a:bodyPr/>
        <a:lstStyle/>
        <a:p>
          <a:endParaRPr lang="ru-RU"/>
        </a:p>
      </dgm:t>
    </dgm:pt>
    <dgm:pt modelId="{73B1299B-11DF-41FD-8055-34DF8F0EECA4}">
      <dgm:prSet phldrT="[Текст]" custT="1"/>
      <dgm:spPr/>
      <dgm:t>
        <a:bodyPr/>
        <a:lstStyle/>
        <a:p>
          <a:r>
            <a:rPr lang="ru-RU" sz="2800" dirty="0" smtClean="0"/>
            <a:t>Дефицит</a:t>
          </a:r>
          <a:endParaRPr lang="ru-RU" sz="2800" dirty="0"/>
        </a:p>
      </dgm:t>
    </dgm:pt>
    <dgm:pt modelId="{1DF8DCAB-CB8A-4BDD-89CC-A32E7FF06032}" type="parTrans" cxnId="{FB907A26-CCF0-4C9F-9E9C-3364D276D990}">
      <dgm:prSet/>
      <dgm:spPr/>
      <dgm:t>
        <a:bodyPr/>
        <a:lstStyle/>
        <a:p>
          <a:endParaRPr lang="ru-RU"/>
        </a:p>
      </dgm:t>
    </dgm:pt>
    <dgm:pt modelId="{80019B04-CFCB-4CBF-824D-C81369C15A51}" type="sibTrans" cxnId="{FB907A26-CCF0-4C9F-9E9C-3364D276D990}">
      <dgm:prSet/>
      <dgm:spPr/>
      <dgm:t>
        <a:bodyPr/>
        <a:lstStyle/>
        <a:p>
          <a:endParaRPr lang="ru-RU"/>
        </a:p>
      </dgm:t>
    </dgm:pt>
    <dgm:pt modelId="{1D459CF2-C557-4C84-A6C7-5122EB45460C}">
      <dgm:prSet phldrT="[Текст]" custT="1"/>
      <dgm:spPr>
        <a:ln>
          <a:solidFill>
            <a:schemeClr val="accent3">
              <a:lumMod val="60000"/>
              <a:lumOff val="40000"/>
              <a:alpha val="90000"/>
            </a:schemeClr>
          </a:solidFill>
        </a:ln>
      </dgm:spPr>
      <dgm:t>
        <a:bodyPr/>
        <a:lstStyle/>
        <a:p>
          <a:pPr algn="just"/>
          <a:r>
            <a:rPr lang="ru-RU" sz="1500" dirty="0" smtClean="0"/>
            <a:t>Превышение расходов бюджета над его расходами</a:t>
          </a:r>
          <a:endParaRPr lang="ru-RU" sz="1500" dirty="0"/>
        </a:p>
      </dgm:t>
    </dgm:pt>
    <dgm:pt modelId="{0E4B7ED5-8004-4FCD-A204-8DA07DAAECAC}" type="parTrans" cxnId="{ECDC8D6F-02DB-41E6-9471-E5BBA54F41B1}">
      <dgm:prSet/>
      <dgm:spPr/>
      <dgm:t>
        <a:bodyPr/>
        <a:lstStyle/>
        <a:p>
          <a:endParaRPr lang="ru-RU"/>
        </a:p>
      </dgm:t>
    </dgm:pt>
    <dgm:pt modelId="{1A4E9AD4-38C0-4F9F-A608-53315221B959}" type="sibTrans" cxnId="{ECDC8D6F-02DB-41E6-9471-E5BBA54F41B1}">
      <dgm:prSet/>
      <dgm:spPr/>
      <dgm:t>
        <a:bodyPr/>
        <a:lstStyle/>
        <a:p>
          <a:endParaRPr lang="ru-RU"/>
        </a:p>
      </dgm:t>
    </dgm:pt>
    <dgm:pt modelId="{A2564DD4-863B-4E4F-813D-35D0C8C42BBB}">
      <dgm:prSet phldrT="[Текст]" custT="1"/>
      <dgm:spPr/>
      <dgm:t>
        <a:bodyPr/>
        <a:lstStyle/>
        <a:p>
          <a:r>
            <a:rPr lang="ru-RU" sz="2800" dirty="0" smtClean="0"/>
            <a:t>Профицит</a:t>
          </a:r>
          <a:endParaRPr lang="ru-RU" sz="2800" dirty="0"/>
        </a:p>
      </dgm:t>
    </dgm:pt>
    <dgm:pt modelId="{B581FABB-6CA4-4DBF-816C-493C8ED83936}" type="parTrans" cxnId="{EBCF31C4-D111-4A32-8F4C-F0AB6179D16B}">
      <dgm:prSet/>
      <dgm:spPr/>
      <dgm:t>
        <a:bodyPr/>
        <a:lstStyle/>
        <a:p>
          <a:endParaRPr lang="ru-RU"/>
        </a:p>
      </dgm:t>
    </dgm:pt>
    <dgm:pt modelId="{F5652E49-3040-492E-BDF3-6EB263CC7F94}" type="sibTrans" cxnId="{EBCF31C4-D111-4A32-8F4C-F0AB6179D16B}">
      <dgm:prSet/>
      <dgm:spPr/>
      <dgm:t>
        <a:bodyPr/>
        <a:lstStyle/>
        <a:p>
          <a:endParaRPr lang="ru-RU"/>
        </a:p>
      </dgm:t>
    </dgm:pt>
    <dgm:pt modelId="{2A357F24-06E8-4D15-9F1B-9796EEE8A6CD}">
      <dgm:prSet phldrT="[Текст]" custT="1"/>
      <dgm:spPr>
        <a:ln>
          <a:solidFill>
            <a:schemeClr val="accent3">
              <a:lumMod val="60000"/>
              <a:lumOff val="40000"/>
              <a:alpha val="90000"/>
            </a:schemeClr>
          </a:solidFill>
        </a:ln>
      </dgm:spPr>
      <dgm:t>
        <a:bodyPr/>
        <a:lstStyle/>
        <a:p>
          <a:pPr algn="just"/>
          <a:r>
            <a:rPr lang="ru-RU" sz="1500" dirty="0" smtClean="0"/>
            <a:t>Превышение доходов бюджета над его расходами</a:t>
          </a:r>
          <a:endParaRPr lang="ru-RU" sz="1500" dirty="0"/>
        </a:p>
      </dgm:t>
    </dgm:pt>
    <dgm:pt modelId="{6EAD459F-4B98-4564-8A64-6C77E0C5DD18}" type="parTrans" cxnId="{095841BE-08CD-42A2-BA4F-E92CB77A5D16}">
      <dgm:prSet/>
      <dgm:spPr/>
      <dgm:t>
        <a:bodyPr/>
        <a:lstStyle/>
        <a:p>
          <a:endParaRPr lang="ru-RU"/>
        </a:p>
      </dgm:t>
    </dgm:pt>
    <dgm:pt modelId="{AB6432C7-9EE4-4648-B9E9-5540563D9B5F}" type="sibTrans" cxnId="{095841BE-08CD-42A2-BA4F-E92CB77A5D16}">
      <dgm:prSet/>
      <dgm:spPr/>
      <dgm:t>
        <a:bodyPr/>
        <a:lstStyle/>
        <a:p>
          <a:endParaRPr lang="ru-RU"/>
        </a:p>
      </dgm:t>
    </dgm:pt>
    <dgm:pt modelId="{0F5B900D-9802-494A-ABCF-692025955EEB}" type="pres">
      <dgm:prSet presAssocID="{06A65B91-DA97-458D-8595-F0A4730F76ED}" presName="Name0" presStyleCnt="0">
        <dgm:presLayoutVars>
          <dgm:dir/>
          <dgm:animLvl val="lvl"/>
          <dgm:resizeHandles/>
        </dgm:presLayoutVars>
      </dgm:prSet>
      <dgm:spPr/>
      <dgm:t>
        <a:bodyPr/>
        <a:lstStyle/>
        <a:p>
          <a:endParaRPr lang="ru-RU"/>
        </a:p>
      </dgm:t>
    </dgm:pt>
    <dgm:pt modelId="{D363009B-B81C-4A81-A6F7-0E8ABFE418F8}" type="pres">
      <dgm:prSet presAssocID="{73B1299B-11DF-41FD-8055-34DF8F0EECA4}" presName="linNode" presStyleCnt="0"/>
      <dgm:spPr/>
    </dgm:pt>
    <dgm:pt modelId="{9723F265-CA9E-46F9-AFB9-31B2CB4AEAE8}" type="pres">
      <dgm:prSet presAssocID="{73B1299B-11DF-41FD-8055-34DF8F0EECA4}" presName="parentShp" presStyleLbl="node1" presStyleIdx="0" presStyleCnt="2" custLinFactNeighborY="-63840">
        <dgm:presLayoutVars>
          <dgm:bulletEnabled val="1"/>
        </dgm:presLayoutVars>
      </dgm:prSet>
      <dgm:spPr/>
      <dgm:t>
        <a:bodyPr/>
        <a:lstStyle/>
        <a:p>
          <a:endParaRPr lang="ru-RU"/>
        </a:p>
      </dgm:t>
    </dgm:pt>
    <dgm:pt modelId="{AFD640C7-8F8D-4E72-9C9E-88107B79F460}" type="pres">
      <dgm:prSet presAssocID="{73B1299B-11DF-41FD-8055-34DF8F0EECA4}" presName="childShp" presStyleLbl="bgAccFollowNode1" presStyleIdx="0" presStyleCnt="2" custLinFactNeighborX="6482" custLinFactNeighborY="-65873">
        <dgm:presLayoutVars>
          <dgm:bulletEnabled val="1"/>
        </dgm:presLayoutVars>
      </dgm:prSet>
      <dgm:spPr/>
      <dgm:t>
        <a:bodyPr/>
        <a:lstStyle/>
        <a:p>
          <a:endParaRPr lang="ru-RU"/>
        </a:p>
      </dgm:t>
    </dgm:pt>
    <dgm:pt modelId="{76C55DDD-4215-4482-94D5-26E759C003EB}" type="pres">
      <dgm:prSet presAssocID="{80019B04-CFCB-4CBF-824D-C81369C15A51}" presName="spacing" presStyleCnt="0"/>
      <dgm:spPr/>
    </dgm:pt>
    <dgm:pt modelId="{41A74058-BE89-4537-B1F6-0B7B161EE431}" type="pres">
      <dgm:prSet presAssocID="{A2564DD4-863B-4E4F-813D-35D0C8C42BBB}" presName="linNode" presStyleCnt="0"/>
      <dgm:spPr/>
    </dgm:pt>
    <dgm:pt modelId="{66320CA8-72DD-4714-8ECE-346D0F65B893}" type="pres">
      <dgm:prSet presAssocID="{A2564DD4-863B-4E4F-813D-35D0C8C42BBB}" presName="parentShp" presStyleLbl="node1" presStyleIdx="1" presStyleCnt="2" custScaleY="103081">
        <dgm:presLayoutVars>
          <dgm:bulletEnabled val="1"/>
        </dgm:presLayoutVars>
      </dgm:prSet>
      <dgm:spPr/>
      <dgm:t>
        <a:bodyPr/>
        <a:lstStyle/>
        <a:p>
          <a:endParaRPr lang="ru-RU"/>
        </a:p>
      </dgm:t>
    </dgm:pt>
    <dgm:pt modelId="{211969D9-1340-4CEA-AF8F-539357CFE562}" type="pres">
      <dgm:prSet presAssocID="{A2564DD4-863B-4E4F-813D-35D0C8C42BBB}" presName="childShp" presStyleLbl="bgAccFollowNode1" presStyleIdx="1" presStyleCnt="2" custLinFactNeighborX="4167" custLinFactNeighborY="-12137">
        <dgm:presLayoutVars>
          <dgm:bulletEnabled val="1"/>
        </dgm:presLayoutVars>
      </dgm:prSet>
      <dgm:spPr/>
      <dgm:t>
        <a:bodyPr/>
        <a:lstStyle/>
        <a:p>
          <a:endParaRPr lang="ru-RU"/>
        </a:p>
      </dgm:t>
    </dgm:pt>
  </dgm:ptLst>
  <dgm:cxnLst>
    <dgm:cxn modelId="{F2065FEF-B676-4E4B-AF43-5A6E54831796}" type="presOf" srcId="{1D459CF2-C557-4C84-A6C7-5122EB45460C}" destId="{AFD640C7-8F8D-4E72-9C9E-88107B79F460}" srcOrd="0" destOrd="0" presId="urn:microsoft.com/office/officeart/2005/8/layout/vList6"/>
    <dgm:cxn modelId="{ECDC8D6F-02DB-41E6-9471-E5BBA54F41B1}" srcId="{73B1299B-11DF-41FD-8055-34DF8F0EECA4}" destId="{1D459CF2-C557-4C84-A6C7-5122EB45460C}" srcOrd="0" destOrd="0" parTransId="{0E4B7ED5-8004-4FCD-A204-8DA07DAAECAC}" sibTransId="{1A4E9AD4-38C0-4F9F-A608-53315221B959}"/>
    <dgm:cxn modelId="{5E16FB40-CA04-4A2B-BB96-3DEB3B9459CB}" type="presOf" srcId="{A2564DD4-863B-4E4F-813D-35D0C8C42BBB}" destId="{66320CA8-72DD-4714-8ECE-346D0F65B893}" srcOrd="0" destOrd="0" presId="urn:microsoft.com/office/officeart/2005/8/layout/vList6"/>
    <dgm:cxn modelId="{FB907A26-CCF0-4C9F-9E9C-3364D276D990}" srcId="{06A65B91-DA97-458D-8595-F0A4730F76ED}" destId="{73B1299B-11DF-41FD-8055-34DF8F0EECA4}" srcOrd="0" destOrd="0" parTransId="{1DF8DCAB-CB8A-4BDD-89CC-A32E7FF06032}" sibTransId="{80019B04-CFCB-4CBF-824D-C81369C15A51}"/>
    <dgm:cxn modelId="{D0AA1491-743F-46C3-8754-CA09E33A5561}" type="presOf" srcId="{2A357F24-06E8-4D15-9F1B-9796EEE8A6CD}" destId="{211969D9-1340-4CEA-AF8F-539357CFE562}" srcOrd="0" destOrd="0" presId="urn:microsoft.com/office/officeart/2005/8/layout/vList6"/>
    <dgm:cxn modelId="{1D24575F-8699-4E8A-AF48-86B9855A1691}" type="presOf" srcId="{73B1299B-11DF-41FD-8055-34DF8F0EECA4}" destId="{9723F265-CA9E-46F9-AFB9-31B2CB4AEAE8}" srcOrd="0" destOrd="0" presId="urn:microsoft.com/office/officeart/2005/8/layout/vList6"/>
    <dgm:cxn modelId="{23A24492-8DCF-4DA7-B788-3818D365538E}" type="presOf" srcId="{06A65B91-DA97-458D-8595-F0A4730F76ED}" destId="{0F5B900D-9802-494A-ABCF-692025955EEB}" srcOrd="0" destOrd="0" presId="urn:microsoft.com/office/officeart/2005/8/layout/vList6"/>
    <dgm:cxn modelId="{095841BE-08CD-42A2-BA4F-E92CB77A5D16}" srcId="{A2564DD4-863B-4E4F-813D-35D0C8C42BBB}" destId="{2A357F24-06E8-4D15-9F1B-9796EEE8A6CD}" srcOrd="0" destOrd="0" parTransId="{6EAD459F-4B98-4564-8A64-6C77E0C5DD18}" sibTransId="{AB6432C7-9EE4-4648-B9E9-5540563D9B5F}"/>
    <dgm:cxn modelId="{EBCF31C4-D111-4A32-8F4C-F0AB6179D16B}" srcId="{06A65B91-DA97-458D-8595-F0A4730F76ED}" destId="{A2564DD4-863B-4E4F-813D-35D0C8C42BBB}" srcOrd="1" destOrd="0" parTransId="{B581FABB-6CA4-4DBF-816C-493C8ED83936}" sibTransId="{F5652E49-3040-492E-BDF3-6EB263CC7F94}"/>
    <dgm:cxn modelId="{16FFABD9-4FA2-4FF2-B86A-5FE18B49D333}" type="presParOf" srcId="{0F5B900D-9802-494A-ABCF-692025955EEB}" destId="{D363009B-B81C-4A81-A6F7-0E8ABFE418F8}" srcOrd="0" destOrd="0" presId="urn:microsoft.com/office/officeart/2005/8/layout/vList6"/>
    <dgm:cxn modelId="{7708497A-9DD6-45D4-B2FC-1295EE811A19}" type="presParOf" srcId="{D363009B-B81C-4A81-A6F7-0E8ABFE418F8}" destId="{9723F265-CA9E-46F9-AFB9-31B2CB4AEAE8}" srcOrd="0" destOrd="0" presId="urn:microsoft.com/office/officeart/2005/8/layout/vList6"/>
    <dgm:cxn modelId="{2D75A22A-2FB6-4FB4-B563-C3C6FF18F425}" type="presParOf" srcId="{D363009B-B81C-4A81-A6F7-0E8ABFE418F8}" destId="{AFD640C7-8F8D-4E72-9C9E-88107B79F460}" srcOrd="1" destOrd="0" presId="urn:microsoft.com/office/officeart/2005/8/layout/vList6"/>
    <dgm:cxn modelId="{5FF57DF2-948B-49DB-872A-5C4E8DB4CDE8}" type="presParOf" srcId="{0F5B900D-9802-494A-ABCF-692025955EEB}" destId="{76C55DDD-4215-4482-94D5-26E759C003EB}" srcOrd="1" destOrd="0" presId="urn:microsoft.com/office/officeart/2005/8/layout/vList6"/>
    <dgm:cxn modelId="{07FFAB3B-91CF-4A18-8C80-19CF8A03FFE7}" type="presParOf" srcId="{0F5B900D-9802-494A-ABCF-692025955EEB}" destId="{41A74058-BE89-4537-B1F6-0B7B161EE431}" srcOrd="2" destOrd="0" presId="urn:microsoft.com/office/officeart/2005/8/layout/vList6"/>
    <dgm:cxn modelId="{EB5B48F4-4AD8-412D-B332-F5D3D4982E5B}" type="presParOf" srcId="{41A74058-BE89-4537-B1F6-0B7B161EE431}" destId="{66320CA8-72DD-4714-8ECE-346D0F65B893}" srcOrd="0" destOrd="0" presId="urn:microsoft.com/office/officeart/2005/8/layout/vList6"/>
    <dgm:cxn modelId="{D9CE59EF-4DCC-46C0-99C6-7A073404F526}" type="presParOf" srcId="{41A74058-BE89-4537-B1F6-0B7B161EE431}" destId="{211969D9-1340-4CEA-AF8F-539357CFE562}" srcOrd="1" destOrd="0" presId="urn:microsoft.com/office/officeart/2005/8/layout/vList6"/>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6EC219-D1E3-483D-B710-5B9CDF1C4BC9}" type="doc">
      <dgm:prSet loTypeId="urn:microsoft.com/office/officeart/2005/8/layout/chevron2" loCatId="process" qsTypeId="urn:microsoft.com/office/officeart/2005/8/quickstyle/simple1#3" qsCatId="simple" csTypeId="urn:microsoft.com/office/officeart/2005/8/colors/accent1_2#2" csCatId="accent1" phldr="1"/>
      <dgm:spPr/>
      <dgm:t>
        <a:bodyPr/>
        <a:lstStyle/>
        <a:p>
          <a:endParaRPr lang="ru-RU"/>
        </a:p>
      </dgm:t>
    </dgm:pt>
    <dgm:pt modelId="{DB02B10F-DDC9-4820-853A-F2F262996B15}">
      <dgm:prSet phldrT="[Текст]" custT="1"/>
      <dgm:spPr>
        <a:solidFill>
          <a:schemeClr val="accent2">
            <a:lumMod val="40000"/>
            <a:lumOff val="60000"/>
          </a:schemeClr>
        </a:solidFill>
        <a:ln>
          <a:solidFill>
            <a:schemeClr val="bg1"/>
          </a:solidFill>
        </a:ln>
      </dgm:spPr>
      <dgm:t>
        <a:bodyPr/>
        <a:lstStyle/>
        <a:p>
          <a:r>
            <a:rPr lang="ru-RU" sz="16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Налоговые доходы</a:t>
          </a:r>
          <a:endPar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883B8915-FB11-4432-8C45-6557D96921CF}" type="parTrans" cxnId="{04FA572C-3628-4150-A3A9-DE63D7C37967}">
      <dgm:prSet/>
      <dgm:spPr/>
      <dgm:t>
        <a:bodyPr/>
        <a:lstStyle/>
        <a:p>
          <a:endParaRPr lang="ru-RU"/>
        </a:p>
      </dgm:t>
    </dgm:pt>
    <dgm:pt modelId="{4B76CBCA-79AF-4CDA-8597-83D623F0CB41}" type="sibTrans" cxnId="{04FA572C-3628-4150-A3A9-DE63D7C37967}">
      <dgm:prSet/>
      <dgm:spPr/>
      <dgm:t>
        <a:bodyPr/>
        <a:lstStyle/>
        <a:p>
          <a:endParaRPr lang="ru-RU"/>
        </a:p>
      </dgm:t>
    </dgm:pt>
    <dgm:pt modelId="{CA322544-7D03-4EEB-BFD9-27B4B79C4894}">
      <dgm:prSet phldrT="[Текст]" custT="1"/>
      <dgm:spPr>
        <a:solidFill>
          <a:schemeClr val="accent2">
            <a:lumMod val="20000"/>
            <a:lumOff val="80000"/>
            <a:alpha val="90000"/>
          </a:schemeClr>
        </a:solidFill>
        <a:ln>
          <a:solidFill>
            <a:schemeClr val="bg1"/>
          </a:solidFill>
        </a:ln>
      </dgm:spPr>
      <dgm:t>
        <a:bodyPr/>
        <a:lstStyle/>
        <a:p>
          <a:r>
            <a:rPr lang="ru-RU" sz="1600" b="1" dirty="0" smtClean="0"/>
            <a:t>Налог на доходы физических лиц;</a:t>
          </a:r>
          <a:endParaRPr lang="ru-RU" sz="1600" b="1" dirty="0"/>
        </a:p>
      </dgm:t>
    </dgm:pt>
    <dgm:pt modelId="{0BA7505B-0557-4384-98CB-2169EA9972BA}" type="parTrans" cxnId="{E0C08DCA-8A57-47F2-8AE7-76428B9112B2}">
      <dgm:prSet/>
      <dgm:spPr/>
      <dgm:t>
        <a:bodyPr/>
        <a:lstStyle/>
        <a:p>
          <a:endParaRPr lang="ru-RU"/>
        </a:p>
      </dgm:t>
    </dgm:pt>
    <dgm:pt modelId="{76276C9D-F1D1-402D-94EE-5B587C62B117}" type="sibTrans" cxnId="{E0C08DCA-8A57-47F2-8AE7-76428B9112B2}">
      <dgm:prSet/>
      <dgm:spPr/>
      <dgm:t>
        <a:bodyPr/>
        <a:lstStyle/>
        <a:p>
          <a:endParaRPr lang="ru-RU"/>
        </a:p>
      </dgm:t>
    </dgm:pt>
    <dgm:pt modelId="{C3539DC0-494A-4D21-9DCE-39FC2DA62467}">
      <dgm:prSet phldrT="[Текст]" custT="1"/>
      <dgm:spPr>
        <a:solidFill>
          <a:schemeClr val="accent1">
            <a:lumMod val="20000"/>
            <a:lumOff val="80000"/>
          </a:schemeClr>
        </a:solidFill>
        <a:ln>
          <a:solidFill>
            <a:schemeClr val="bg1"/>
          </a:solidFill>
        </a:ln>
      </dgm:spPr>
      <dgm:t>
        <a:bodyPr/>
        <a:lstStyle/>
        <a:p>
          <a:r>
            <a:rPr lang="ru-RU" sz="16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Неналоговые доходы</a:t>
          </a:r>
          <a:endPar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2C26E9BA-94AF-4F12-B86E-C5791E08C48E}" type="parTrans" cxnId="{83889BA8-08C9-4F58-88F2-20977D91632F}">
      <dgm:prSet/>
      <dgm:spPr/>
      <dgm:t>
        <a:bodyPr/>
        <a:lstStyle/>
        <a:p>
          <a:endParaRPr lang="ru-RU"/>
        </a:p>
      </dgm:t>
    </dgm:pt>
    <dgm:pt modelId="{2EEDB50E-030D-4107-87AC-E278A8341518}" type="sibTrans" cxnId="{83889BA8-08C9-4F58-88F2-20977D91632F}">
      <dgm:prSet/>
      <dgm:spPr/>
      <dgm:t>
        <a:bodyPr/>
        <a:lstStyle/>
        <a:p>
          <a:endParaRPr lang="ru-RU"/>
        </a:p>
      </dgm:t>
    </dgm:pt>
    <dgm:pt modelId="{2590405A-22EA-42DB-91A3-B2F3EC6E05B5}">
      <dgm:prSet phldrT="[Текст]" custT="1"/>
      <dgm:spPr>
        <a:solidFill>
          <a:schemeClr val="accent1">
            <a:lumMod val="20000"/>
            <a:lumOff val="80000"/>
            <a:alpha val="90000"/>
          </a:schemeClr>
        </a:solidFill>
        <a:ln>
          <a:solidFill>
            <a:schemeClr val="bg1"/>
          </a:solidFill>
        </a:ln>
      </dgm:spPr>
      <dgm:t>
        <a:bodyPr/>
        <a:lstStyle/>
        <a:p>
          <a:r>
            <a:rPr lang="ru-RU" sz="1600" b="1" dirty="0" smtClean="0"/>
            <a:t>Доходы от использования имущества, находящегося в государственной и муниципальной собственности;</a:t>
          </a:r>
          <a:endParaRPr lang="ru-RU" sz="1600" b="1" dirty="0"/>
        </a:p>
      </dgm:t>
    </dgm:pt>
    <dgm:pt modelId="{A5E33035-2876-49F5-B4F1-AE5011F33F31}" type="parTrans" cxnId="{6462BD3C-D9A6-4B03-A1F7-85C6D44E7C46}">
      <dgm:prSet/>
      <dgm:spPr/>
      <dgm:t>
        <a:bodyPr/>
        <a:lstStyle/>
        <a:p>
          <a:endParaRPr lang="ru-RU"/>
        </a:p>
      </dgm:t>
    </dgm:pt>
    <dgm:pt modelId="{ED76B4D3-2E12-43FC-AB3D-9E4527774915}" type="sibTrans" cxnId="{6462BD3C-D9A6-4B03-A1F7-85C6D44E7C46}">
      <dgm:prSet/>
      <dgm:spPr/>
      <dgm:t>
        <a:bodyPr/>
        <a:lstStyle/>
        <a:p>
          <a:endParaRPr lang="ru-RU"/>
        </a:p>
      </dgm:t>
    </dgm:pt>
    <dgm:pt modelId="{33A3BD37-7F45-4445-90B7-11F5DD6C5E62}">
      <dgm:prSet phldrT="[Текст]" custT="1"/>
      <dgm:spPr>
        <a:solidFill>
          <a:schemeClr val="accent4">
            <a:lumMod val="40000"/>
            <a:lumOff val="60000"/>
          </a:schemeClr>
        </a:solidFill>
        <a:ln>
          <a:solidFill>
            <a:schemeClr val="bg1"/>
          </a:solidFill>
        </a:ln>
      </dgm:spPr>
      <dgm:t>
        <a:bodyPr/>
        <a:lstStyle/>
        <a:p>
          <a:r>
            <a:rPr lang="ru-RU" sz="15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Безвозмездные поступления  </a:t>
          </a:r>
          <a:endParaRPr lang="ru-RU" sz="15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2B7323F4-893B-49DE-9D2E-39829153DEA2}" type="parTrans" cxnId="{8BDC180D-3D58-4D38-988E-2EA47BBEEC84}">
      <dgm:prSet/>
      <dgm:spPr/>
      <dgm:t>
        <a:bodyPr/>
        <a:lstStyle/>
        <a:p>
          <a:endParaRPr lang="ru-RU"/>
        </a:p>
      </dgm:t>
    </dgm:pt>
    <dgm:pt modelId="{787DCA2D-393E-408A-9AB1-7619E796EC17}" type="sibTrans" cxnId="{8BDC180D-3D58-4D38-988E-2EA47BBEEC84}">
      <dgm:prSet/>
      <dgm:spPr/>
      <dgm:t>
        <a:bodyPr/>
        <a:lstStyle/>
        <a:p>
          <a:endParaRPr lang="ru-RU"/>
        </a:p>
      </dgm:t>
    </dgm:pt>
    <dgm:pt modelId="{8F3C3C95-C21D-4876-BD14-D0977C2231C7}">
      <dgm:prSet phldrT="[Текст]" custT="1"/>
      <dgm:spPr>
        <a:solidFill>
          <a:schemeClr val="accent4">
            <a:lumMod val="40000"/>
            <a:lumOff val="60000"/>
            <a:alpha val="90000"/>
          </a:schemeClr>
        </a:solidFill>
        <a:ln>
          <a:solidFill>
            <a:schemeClr val="bg1"/>
          </a:solidFill>
        </a:ln>
      </dgm:spPr>
      <dgm:t>
        <a:bodyPr/>
        <a:lstStyle/>
        <a:p>
          <a:r>
            <a:rPr lang="ru-RU" sz="1600" b="1" dirty="0" smtClean="0"/>
            <a:t>Поступления от других бюджетов (межбюджетные трансферты), организаций, граждан (кроме налоговых и неналоговых доходов) </a:t>
          </a:r>
          <a:endParaRPr lang="ru-RU" sz="1600" b="1" dirty="0"/>
        </a:p>
      </dgm:t>
    </dgm:pt>
    <dgm:pt modelId="{1873A511-EE41-499E-945E-A8674D0D6D25}" type="parTrans" cxnId="{9432844D-05C7-48B4-A663-CF64426DC5F0}">
      <dgm:prSet/>
      <dgm:spPr/>
      <dgm:t>
        <a:bodyPr/>
        <a:lstStyle/>
        <a:p>
          <a:endParaRPr lang="ru-RU"/>
        </a:p>
      </dgm:t>
    </dgm:pt>
    <dgm:pt modelId="{DE57E812-C184-416F-8302-4DCBDE1CF808}" type="sibTrans" cxnId="{9432844D-05C7-48B4-A663-CF64426DC5F0}">
      <dgm:prSet/>
      <dgm:spPr/>
      <dgm:t>
        <a:bodyPr/>
        <a:lstStyle/>
        <a:p>
          <a:endParaRPr lang="ru-RU"/>
        </a:p>
      </dgm:t>
    </dgm:pt>
    <dgm:pt modelId="{9392BAE9-6109-4EA0-8657-86CE8B056229}">
      <dgm:prSet phldrT="[Текст]" custT="1"/>
      <dgm:spPr>
        <a:solidFill>
          <a:schemeClr val="accent2">
            <a:lumMod val="20000"/>
            <a:lumOff val="80000"/>
            <a:alpha val="90000"/>
          </a:schemeClr>
        </a:solidFill>
        <a:ln>
          <a:solidFill>
            <a:schemeClr val="bg1"/>
          </a:solidFill>
        </a:ln>
      </dgm:spPr>
      <dgm:t>
        <a:bodyPr/>
        <a:lstStyle/>
        <a:p>
          <a:r>
            <a:rPr lang="ru-RU" sz="1600" b="1" dirty="0" smtClean="0"/>
            <a:t>Акцизы на сидр, </a:t>
          </a:r>
          <a:r>
            <a:rPr lang="ru-RU" sz="1600" b="1" dirty="0" err="1" smtClean="0"/>
            <a:t>пуаре</a:t>
          </a:r>
          <a:r>
            <a:rPr lang="ru-RU" sz="1600" b="1" dirty="0" smtClean="0"/>
            <a:t>, медовуху;</a:t>
          </a:r>
          <a:endParaRPr lang="ru-RU" sz="1600" b="1" dirty="0"/>
        </a:p>
      </dgm:t>
    </dgm:pt>
    <dgm:pt modelId="{354C6508-C9A6-4DAB-8572-7F75D1052808}" type="parTrans" cxnId="{68A0C8C6-27DE-4CFC-9A65-8C45B856EBA6}">
      <dgm:prSet/>
      <dgm:spPr/>
      <dgm:t>
        <a:bodyPr/>
        <a:lstStyle/>
        <a:p>
          <a:endParaRPr lang="ru-RU"/>
        </a:p>
      </dgm:t>
    </dgm:pt>
    <dgm:pt modelId="{87FB7F65-182C-4984-8457-0CD1D60D755A}" type="sibTrans" cxnId="{68A0C8C6-27DE-4CFC-9A65-8C45B856EBA6}">
      <dgm:prSet/>
      <dgm:spPr/>
      <dgm:t>
        <a:bodyPr/>
        <a:lstStyle/>
        <a:p>
          <a:endParaRPr lang="ru-RU"/>
        </a:p>
      </dgm:t>
    </dgm:pt>
    <dgm:pt modelId="{3192BCED-8031-40C7-9089-83EE865BAAA0}">
      <dgm:prSet phldrT="[Текст]" custT="1"/>
      <dgm:spPr>
        <a:solidFill>
          <a:schemeClr val="accent2">
            <a:lumMod val="20000"/>
            <a:lumOff val="80000"/>
            <a:alpha val="90000"/>
          </a:schemeClr>
        </a:solidFill>
        <a:ln>
          <a:solidFill>
            <a:schemeClr val="bg1"/>
          </a:solidFill>
        </a:ln>
      </dgm:spPr>
      <dgm:t>
        <a:bodyPr/>
        <a:lstStyle/>
        <a:p>
          <a:r>
            <a:rPr lang="ru-RU" sz="1600" b="1" dirty="0" smtClean="0"/>
            <a:t>Единый сельскохозяйственный налог;</a:t>
          </a:r>
          <a:endParaRPr lang="ru-RU" sz="1600" b="1" dirty="0"/>
        </a:p>
      </dgm:t>
    </dgm:pt>
    <dgm:pt modelId="{C3C312BD-5C33-47F7-AAEB-22123756A890}" type="parTrans" cxnId="{F78E9D95-3595-4D15-AFC2-EA3150E87C5F}">
      <dgm:prSet/>
      <dgm:spPr/>
      <dgm:t>
        <a:bodyPr/>
        <a:lstStyle/>
        <a:p>
          <a:endParaRPr lang="ru-RU"/>
        </a:p>
      </dgm:t>
    </dgm:pt>
    <dgm:pt modelId="{98DC1B08-C569-4A48-BE6C-753EF9A729C3}" type="sibTrans" cxnId="{F78E9D95-3595-4D15-AFC2-EA3150E87C5F}">
      <dgm:prSet/>
      <dgm:spPr/>
      <dgm:t>
        <a:bodyPr/>
        <a:lstStyle/>
        <a:p>
          <a:endParaRPr lang="ru-RU"/>
        </a:p>
      </dgm:t>
    </dgm:pt>
    <dgm:pt modelId="{D8E9EBDA-145D-482D-9236-B587A079A4CD}">
      <dgm:prSet phldrT="[Текст]" custT="1"/>
      <dgm:spPr>
        <a:solidFill>
          <a:schemeClr val="accent2">
            <a:lumMod val="20000"/>
            <a:lumOff val="80000"/>
            <a:alpha val="90000"/>
          </a:schemeClr>
        </a:solidFill>
        <a:ln>
          <a:solidFill>
            <a:schemeClr val="bg1"/>
          </a:solidFill>
        </a:ln>
      </dgm:spPr>
      <dgm:t>
        <a:bodyPr/>
        <a:lstStyle/>
        <a:p>
          <a:r>
            <a:rPr lang="ru-RU" sz="1600" b="1" dirty="0" smtClean="0"/>
            <a:t>Налог на имущество физических лиц;</a:t>
          </a:r>
          <a:endParaRPr lang="ru-RU" sz="1600" b="1" dirty="0"/>
        </a:p>
      </dgm:t>
    </dgm:pt>
    <dgm:pt modelId="{3B9653FA-DE9C-4E8E-9398-E8B75FAA3DE1}" type="parTrans" cxnId="{FD975E96-CFC1-472E-A944-B2F41513C7AC}">
      <dgm:prSet/>
      <dgm:spPr/>
      <dgm:t>
        <a:bodyPr/>
        <a:lstStyle/>
        <a:p>
          <a:endParaRPr lang="ru-RU"/>
        </a:p>
      </dgm:t>
    </dgm:pt>
    <dgm:pt modelId="{7418158C-BE56-46F1-9214-90CF75D473B0}" type="sibTrans" cxnId="{FD975E96-CFC1-472E-A944-B2F41513C7AC}">
      <dgm:prSet/>
      <dgm:spPr/>
      <dgm:t>
        <a:bodyPr/>
        <a:lstStyle/>
        <a:p>
          <a:endParaRPr lang="ru-RU"/>
        </a:p>
      </dgm:t>
    </dgm:pt>
    <dgm:pt modelId="{3985CEB5-DC13-4642-B8B9-694FAF10C408}">
      <dgm:prSet phldrT="[Текст]" custT="1"/>
      <dgm:spPr>
        <a:solidFill>
          <a:schemeClr val="accent2">
            <a:lumMod val="20000"/>
            <a:lumOff val="80000"/>
            <a:alpha val="90000"/>
          </a:schemeClr>
        </a:solidFill>
        <a:ln>
          <a:solidFill>
            <a:schemeClr val="bg1"/>
          </a:solidFill>
        </a:ln>
      </dgm:spPr>
      <dgm:t>
        <a:bodyPr/>
        <a:lstStyle/>
        <a:p>
          <a:r>
            <a:rPr lang="ru-RU" sz="1600" b="1" dirty="0" smtClean="0"/>
            <a:t>Земельный налог .</a:t>
          </a:r>
          <a:endParaRPr lang="ru-RU" sz="1600" b="1" dirty="0"/>
        </a:p>
      </dgm:t>
    </dgm:pt>
    <dgm:pt modelId="{A09D6365-CD17-421F-9806-2909A50100A4}" type="parTrans" cxnId="{0B7F3D06-DB86-4607-9A5B-EB07C3CAA8DA}">
      <dgm:prSet/>
      <dgm:spPr/>
      <dgm:t>
        <a:bodyPr/>
        <a:lstStyle/>
        <a:p>
          <a:endParaRPr lang="ru-RU"/>
        </a:p>
      </dgm:t>
    </dgm:pt>
    <dgm:pt modelId="{43A44E28-D506-4138-AB4E-598BE39D4E0B}" type="sibTrans" cxnId="{0B7F3D06-DB86-4607-9A5B-EB07C3CAA8DA}">
      <dgm:prSet/>
      <dgm:spPr/>
      <dgm:t>
        <a:bodyPr/>
        <a:lstStyle/>
        <a:p>
          <a:endParaRPr lang="ru-RU"/>
        </a:p>
      </dgm:t>
    </dgm:pt>
    <dgm:pt modelId="{52825480-5C25-42D2-91EA-3DD5739B3A80}">
      <dgm:prSet phldrT="[Текст]" custT="1"/>
      <dgm:spPr>
        <a:solidFill>
          <a:schemeClr val="accent2">
            <a:lumMod val="20000"/>
            <a:lumOff val="80000"/>
            <a:alpha val="90000"/>
          </a:schemeClr>
        </a:solidFill>
        <a:ln>
          <a:solidFill>
            <a:schemeClr val="bg1"/>
          </a:solidFill>
        </a:ln>
      </dgm:spPr>
      <dgm:t>
        <a:bodyPr/>
        <a:lstStyle/>
        <a:p>
          <a:endParaRPr lang="ru-RU" sz="1600" dirty="0"/>
        </a:p>
      </dgm:t>
    </dgm:pt>
    <dgm:pt modelId="{8B6590D8-EA8D-4D3F-B5CD-E950582AE822}" type="parTrans" cxnId="{F531D1BC-4035-4FFB-BED5-A489F1397D6B}">
      <dgm:prSet/>
      <dgm:spPr/>
      <dgm:t>
        <a:bodyPr/>
        <a:lstStyle/>
        <a:p>
          <a:endParaRPr lang="ru-RU"/>
        </a:p>
      </dgm:t>
    </dgm:pt>
    <dgm:pt modelId="{58D710E1-8777-4384-8B53-F9DBDB285430}" type="sibTrans" cxnId="{F531D1BC-4035-4FFB-BED5-A489F1397D6B}">
      <dgm:prSet/>
      <dgm:spPr/>
      <dgm:t>
        <a:bodyPr/>
        <a:lstStyle/>
        <a:p>
          <a:endParaRPr lang="ru-RU"/>
        </a:p>
      </dgm:t>
    </dgm:pt>
    <dgm:pt modelId="{2124604A-A1B4-491B-B7BB-8991025B4D40}">
      <dgm:prSet phldrT="[Текст]" custT="1"/>
      <dgm:spPr>
        <a:solidFill>
          <a:schemeClr val="accent1">
            <a:lumMod val="20000"/>
            <a:lumOff val="80000"/>
            <a:alpha val="90000"/>
          </a:schemeClr>
        </a:solidFill>
        <a:ln>
          <a:solidFill>
            <a:schemeClr val="bg1"/>
          </a:solidFill>
        </a:ln>
      </dgm:spPr>
      <dgm:t>
        <a:bodyPr/>
        <a:lstStyle/>
        <a:p>
          <a:r>
            <a:rPr lang="ru-RU" sz="1600" b="1" dirty="0" smtClean="0"/>
            <a:t> Доходы от продажи материальных и нематериальных активов;</a:t>
          </a:r>
          <a:endParaRPr lang="ru-RU" sz="1600" b="1" dirty="0"/>
        </a:p>
      </dgm:t>
    </dgm:pt>
    <dgm:pt modelId="{9F82B017-902F-4E2B-8017-FDABB6F42C13}" type="parTrans" cxnId="{797A03FA-D6EA-4BCC-ACD1-37870B6629E1}">
      <dgm:prSet/>
      <dgm:spPr/>
      <dgm:t>
        <a:bodyPr/>
        <a:lstStyle/>
        <a:p>
          <a:endParaRPr lang="ru-RU"/>
        </a:p>
      </dgm:t>
    </dgm:pt>
    <dgm:pt modelId="{11197A5F-F5A3-402A-911A-AA182C6FC7A4}" type="sibTrans" cxnId="{797A03FA-D6EA-4BCC-ACD1-37870B6629E1}">
      <dgm:prSet/>
      <dgm:spPr/>
      <dgm:t>
        <a:bodyPr/>
        <a:lstStyle/>
        <a:p>
          <a:endParaRPr lang="ru-RU"/>
        </a:p>
      </dgm:t>
    </dgm:pt>
    <dgm:pt modelId="{B7DE0008-5397-4FA0-8685-9AA2B615D8CE}">
      <dgm:prSet phldrT="[Текст]" custT="1"/>
      <dgm:spPr>
        <a:solidFill>
          <a:schemeClr val="accent1">
            <a:lumMod val="20000"/>
            <a:lumOff val="80000"/>
            <a:alpha val="90000"/>
          </a:schemeClr>
        </a:solidFill>
        <a:ln>
          <a:solidFill>
            <a:schemeClr val="bg1"/>
          </a:solidFill>
        </a:ln>
      </dgm:spPr>
      <dgm:t>
        <a:bodyPr/>
        <a:lstStyle/>
        <a:p>
          <a:r>
            <a:rPr lang="ru-RU" sz="1600" b="1" dirty="0" smtClean="0"/>
            <a:t>Штрафы, санкции, возмещение ущерба</a:t>
          </a:r>
          <a:endParaRPr lang="ru-RU" sz="1600" b="1" dirty="0"/>
        </a:p>
      </dgm:t>
    </dgm:pt>
    <dgm:pt modelId="{F702D108-6109-4434-BF30-BC2F5A1CD741}" type="parTrans" cxnId="{81169C16-2ACB-4635-A729-FA28C7C9D761}">
      <dgm:prSet/>
      <dgm:spPr/>
      <dgm:t>
        <a:bodyPr/>
        <a:lstStyle/>
        <a:p>
          <a:endParaRPr lang="ru-RU"/>
        </a:p>
      </dgm:t>
    </dgm:pt>
    <dgm:pt modelId="{AAFEAF17-9198-4278-927A-CB30E5B0A961}" type="sibTrans" cxnId="{81169C16-2ACB-4635-A729-FA28C7C9D761}">
      <dgm:prSet/>
      <dgm:spPr/>
      <dgm:t>
        <a:bodyPr/>
        <a:lstStyle/>
        <a:p>
          <a:endParaRPr lang="ru-RU"/>
        </a:p>
      </dgm:t>
    </dgm:pt>
    <dgm:pt modelId="{53BB405A-7C91-4E09-9A3B-A9C0BFE1C955}">
      <dgm:prSet phldrT="[Текст]" custT="1"/>
      <dgm:spPr>
        <a:solidFill>
          <a:schemeClr val="accent2">
            <a:lumMod val="20000"/>
            <a:lumOff val="80000"/>
            <a:alpha val="90000"/>
          </a:schemeClr>
        </a:solidFill>
        <a:ln>
          <a:solidFill>
            <a:schemeClr val="bg1"/>
          </a:solidFill>
        </a:ln>
      </dgm:spPr>
      <dgm:t>
        <a:bodyPr/>
        <a:lstStyle/>
        <a:p>
          <a:endParaRPr lang="ru-RU" sz="1600" dirty="0"/>
        </a:p>
      </dgm:t>
    </dgm:pt>
    <dgm:pt modelId="{FE29AF40-D8F9-4D77-A865-314439AA75A9}" type="parTrans" cxnId="{D6544BD3-8054-45B3-A9FE-16C2E82A7B55}">
      <dgm:prSet/>
      <dgm:spPr/>
      <dgm:t>
        <a:bodyPr/>
        <a:lstStyle/>
        <a:p>
          <a:endParaRPr lang="ru-RU"/>
        </a:p>
      </dgm:t>
    </dgm:pt>
    <dgm:pt modelId="{F10D3F29-AD28-4B9B-B0F1-47842EECA4B6}" type="sibTrans" cxnId="{D6544BD3-8054-45B3-A9FE-16C2E82A7B55}">
      <dgm:prSet/>
      <dgm:spPr/>
      <dgm:t>
        <a:bodyPr/>
        <a:lstStyle/>
        <a:p>
          <a:endParaRPr lang="ru-RU"/>
        </a:p>
      </dgm:t>
    </dgm:pt>
    <dgm:pt modelId="{FC452A1E-C702-43E6-8002-C6B8A54562B0}">
      <dgm:prSet phldrT="[Текст]" custT="1"/>
      <dgm:spPr>
        <a:solidFill>
          <a:schemeClr val="accent1">
            <a:lumMod val="20000"/>
            <a:lumOff val="80000"/>
            <a:alpha val="90000"/>
          </a:schemeClr>
        </a:solidFill>
        <a:ln>
          <a:solidFill>
            <a:schemeClr val="bg1"/>
          </a:solidFill>
        </a:ln>
      </dgm:spPr>
      <dgm:t>
        <a:bodyPr/>
        <a:lstStyle/>
        <a:p>
          <a:r>
            <a:rPr lang="ru-RU" sz="1600" b="1" dirty="0" smtClean="0"/>
            <a:t>Доходы от оказания платных услуг (работ) и компенсации затрат государству;</a:t>
          </a:r>
          <a:endParaRPr lang="ru-RU" sz="1600" b="1" dirty="0"/>
        </a:p>
      </dgm:t>
    </dgm:pt>
    <dgm:pt modelId="{5548C542-E1EB-4D03-A693-5A424C4EDED7}" type="parTrans" cxnId="{4F449419-D72F-4DFB-A0AB-7CDFD44F3FDE}">
      <dgm:prSet/>
      <dgm:spPr/>
      <dgm:t>
        <a:bodyPr/>
        <a:lstStyle/>
        <a:p>
          <a:endParaRPr lang="ru-RU"/>
        </a:p>
      </dgm:t>
    </dgm:pt>
    <dgm:pt modelId="{A7859072-71AD-410E-AE42-D5DFB7475CD2}" type="sibTrans" cxnId="{4F449419-D72F-4DFB-A0AB-7CDFD44F3FDE}">
      <dgm:prSet/>
      <dgm:spPr/>
      <dgm:t>
        <a:bodyPr/>
        <a:lstStyle/>
        <a:p>
          <a:endParaRPr lang="ru-RU"/>
        </a:p>
      </dgm:t>
    </dgm:pt>
    <dgm:pt modelId="{9605F3A3-A0D4-4F26-ABE4-18B29E99360B}" type="pres">
      <dgm:prSet presAssocID="{446EC219-D1E3-483D-B710-5B9CDF1C4BC9}" presName="linearFlow" presStyleCnt="0">
        <dgm:presLayoutVars>
          <dgm:dir/>
          <dgm:animLvl val="lvl"/>
          <dgm:resizeHandles val="exact"/>
        </dgm:presLayoutVars>
      </dgm:prSet>
      <dgm:spPr/>
      <dgm:t>
        <a:bodyPr/>
        <a:lstStyle/>
        <a:p>
          <a:endParaRPr lang="ru-RU"/>
        </a:p>
      </dgm:t>
    </dgm:pt>
    <dgm:pt modelId="{7F197F39-F759-40FC-99D8-B59DBC2E9ED2}" type="pres">
      <dgm:prSet presAssocID="{DB02B10F-DDC9-4820-853A-F2F262996B15}" presName="composite" presStyleCnt="0"/>
      <dgm:spPr/>
    </dgm:pt>
    <dgm:pt modelId="{5B98B7DC-0EE7-4DED-A7ED-987BAC4DB9C1}" type="pres">
      <dgm:prSet presAssocID="{DB02B10F-DDC9-4820-853A-F2F262996B15}" presName="parentText" presStyleLbl="alignNode1" presStyleIdx="0" presStyleCnt="3" custScaleX="120912" custScaleY="122259" custLinFactNeighborX="1842" custLinFactNeighborY="-18560">
        <dgm:presLayoutVars>
          <dgm:chMax val="1"/>
          <dgm:bulletEnabled val="1"/>
        </dgm:presLayoutVars>
      </dgm:prSet>
      <dgm:spPr/>
      <dgm:t>
        <a:bodyPr/>
        <a:lstStyle/>
        <a:p>
          <a:endParaRPr lang="ru-RU"/>
        </a:p>
      </dgm:t>
    </dgm:pt>
    <dgm:pt modelId="{F721C7DA-5BAD-4359-8EA1-FED75A13117D}" type="pres">
      <dgm:prSet presAssocID="{DB02B10F-DDC9-4820-853A-F2F262996B15}" presName="descendantText" presStyleLbl="alignAcc1" presStyleIdx="0" presStyleCnt="3" custScaleX="88958" custScaleY="133469" custLinFactNeighborX="188" custLinFactNeighborY="13841">
        <dgm:presLayoutVars>
          <dgm:bulletEnabled val="1"/>
        </dgm:presLayoutVars>
      </dgm:prSet>
      <dgm:spPr/>
      <dgm:t>
        <a:bodyPr/>
        <a:lstStyle/>
        <a:p>
          <a:endParaRPr lang="ru-RU"/>
        </a:p>
      </dgm:t>
    </dgm:pt>
    <dgm:pt modelId="{127E6F35-D8E6-43FB-91C9-948E58A8E19E}" type="pres">
      <dgm:prSet presAssocID="{4B76CBCA-79AF-4CDA-8597-83D623F0CB41}" presName="sp" presStyleCnt="0"/>
      <dgm:spPr/>
    </dgm:pt>
    <dgm:pt modelId="{FA6CA3CF-36EA-4F0C-AB72-C20C8F7AA7CF}" type="pres">
      <dgm:prSet presAssocID="{C3539DC0-494A-4D21-9DCE-39FC2DA62467}" presName="composite" presStyleCnt="0"/>
      <dgm:spPr/>
    </dgm:pt>
    <dgm:pt modelId="{CD187842-0613-471F-BE65-5241B8C1D879}" type="pres">
      <dgm:prSet presAssocID="{C3539DC0-494A-4D21-9DCE-39FC2DA62467}" presName="parentText" presStyleLbl="alignNode1" presStyleIdx="1" presStyleCnt="3" custScaleX="123384" custScaleY="118692" custLinFactNeighborX="-3111" custLinFactNeighborY="-2749">
        <dgm:presLayoutVars>
          <dgm:chMax val="1"/>
          <dgm:bulletEnabled val="1"/>
        </dgm:presLayoutVars>
      </dgm:prSet>
      <dgm:spPr/>
      <dgm:t>
        <a:bodyPr/>
        <a:lstStyle/>
        <a:p>
          <a:endParaRPr lang="ru-RU"/>
        </a:p>
      </dgm:t>
    </dgm:pt>
    <dgm:pt modelId="{7C21BC16-FB2B-4788-BF5D-4361D883DF18}" type="pres">
      <dgm:prSet presAssocID="{C3539DC0-494A-4D21-9DCE-39FC2DA62467}" presName="descendantText" presStyleLbl="alignAcc1" presStyleIdx="1" presStyleCnt="3" custScaleX="87526" custScaleY="165518" custLinFactNeighborX="-1223" custLinFactNeighborY="-6194">
        <dgm:presLayoutVars>
          <dgm:bulletEnabled val="1"/>
        </dgm:presLayoutVars>
      </dgm:prSet>
      <dgm:spPr/>
      <dgm:t>
        <a:bodyPr/>
        <a:lstStyle/>
        <a:p>
          <a:endParaRPr lang="ru-RU"/>
        </a:p>
      </dgm:t>
    </dgm:pt>
    <dgm:pt modelId="{59042771-0E7D-47EC-95D2-F7E2AA089A7B}" type="pres">
      <dgm:prSet presAssocID="{2EEDB50E-030D-4107-87AC-E278A8341518}" presName="sp" presStyleCnt="0"/>
      <dgm:spPr/>
    </dgm:pt>
    <dgm:pt modelId="{169FBB41-8DBA-45E9-8E36-AB576BE82DAD}" type="pres">
      <dgm:prSet presAssocID="{33A3BD37-7F45-4445-90B7-11F5DD6C5E62}" presName="composite" presStyleCnt="0"/>
      <dgm:spPr/>
    </dgm:pt>
    <dgm:pt modelId="{53A21676-D815-483C-B194-9EF0787EA493}" type="pres">
      <dgm:prSet presAssocID="{33A3BD37-7F45-4445-90B7-11F5DD6C5E62}" presName="parentText" presStyleLbl="alignNode1" presStyleIdx="2" presStyleCnt="3" custScaleX="131909" custLinFactNeighborX="511" custLinFactNeighborY="-12744">
        <dgm:presLayoutVars>
          <dgm:chMax val="1"/>
          <dgm:bulletEnabled val="1"/>
        </dgm:presLayoutVars>
      </dgm:prSet>
      <dgm:spPr/>
      <dgm:t>
        <a:bodyPr/>
        <a:lstStyle/>
        <a:p>
          <a:endParaRPr lang="ru-RU"/>
        </a:p>
      </dgm:t>
    </dgm:pt>
    <dgm:pt modelId="{FE457F36-B053-44D9-91F4-A009CB613B5F}" type="pres">
      <dgm:prSet presAssocID="{33A3BD37-7F45-4445-90B7-11F5DD6C5E62}" presName="descendantText" presStyleLbl="alignAcc1" presStyleIdx="2" presStyleCnt="3" custScaleX="86407" custScaleY="106857" custLinFactNeighborX="-643" custLinFactNeighborY="-9156">
        <dgm:presLayoutVars>
          <dgm:bulletEnabled val="1"/>
        </dgm:presLayoutVars>
      </dgm:prSet>
      <dgm:spPr/>
      <dgm:t>
        <a:bodyPr/>
        <a:lstStyle/>
        <a:p>
          <a:endParaRPr lang="ru-RU"/>
        </a:p>
      </dgm:t>
    </dgm:pt>
  </dgm:ptLst>
  <dgm:cxnLst>
    <dgm:cxn modelId="{0D2F9BB9-637A-404C-B6A5-B5786C1D45FA}" type="presOf" srcId="{446EC219-D1E3-483D-B710-5B9CDF1C4BC9}" destId="{9605F3A3-A0D4-4F26-ABE4-18B29E99360B}" srcOrd="0" destOrd="0" presId="urn:microsoft.com/office/officeart/2005/8/layout/chevron2"/>
    <dgm:cxn modelId="{A8A9C4BD-3AB4-450E-9B16-C1DD79F2D263}" type="presOf" srcId="{CA322544-7D03-4EEB-BFD9-27B4B79C4894}" destId="{F721C7DA-5BAD-4359-8EA1-FED75A13117D}" srcOrd="0" destOrd="1" presId="urn:microsoft.com/office/officeart/2005/8/layout/chevron2"/>
    <dgm:cxn modelId="{83889BA8-08C9-4F58-88F2-20977D91632F}" srcId="{446EC219-D1E3-483D-B710-5B9CDF1C4BC9}" destId="{C3539DC0-494A-4D21-9DCE-39FC2DA62467}" srcOrd="1" destOrd="0" parTransId="{2C26E9BA-94AF-4F12-B86E-C5791E08C48E}" sibTransId="{2EEDB50E-030D-4107-87AC-E278A8341518}"/>
    <dgm:cxn modelId="{797A03FA-D6EA-4BCC-ACD1-37870B6629E1}" srcId="{C3539DC0-494A-4D21-9DCE-39FC2DA62467}" destId="{2124604A-A1B4-491B-B7BB-8991025B4D40}" srcOrd="2" destOrd="0" parTransId="{9F82B017-902F-4E2B-8017-FDABB6F42C13}" sibTransId="{11197A5F-F5A3-402A-911A-AA182C6FC7A4}"/>
    <dgm:cxn modelId="{FD975E96-CFC1-472E-A944-B2F41513C7AC}" srcId="{DB02B10F-DDC9-4820-853A-F2F262996B15}" destId="{D8E9EBDA-145D-482D-9236-B587A079A4CD}" srcOrd="4" destOrd="0" parTransId="{3B9653FA-DE9C-4E8E-9398-E8B75FAA3DE1}" sibTransId="{7418158C-BE56-46F1-9214-90CF75D473B0}"/>
    <dgm:cxn modelId="{9B43327C-7450-4A0A-9562-48ACC0A12AB2}" type="presOf" srcId="{33A3BD37-7F45-4445-90B7-11F5DD6C5E62}" destId="{53A21676-D815-483C-B194-9EF0787EA493}" srcOrd="0" destOrd="0" presId="urn:microsoft.com/office/officeart/2005/8/layout/chevron2"/>
    <dgm:cxn modelId="{F47289F6-F300-440A-8FB9-C71302440AF2}" type="presOf" srcId="{C3539DC0-494A-4D21-9DCE-39FC2DA62467}" destId="{CD187842-0613-471F-BE65-5241B8C1D879}" srcOrd="0" destOrd="0" presId="urn:microsoft.com/office/officeart/2005/8/layout/chevron2"/>
    <dgm:cxn modelId="{039BE18B-AEC6-4AAE-8F18-465A7C1211E5}" type="presOf" srcId="{3192BCED-8031-40C7-9089-83EE865BAAA0}" destId="{F721C7DA-5BAD-4359-8EA1-FED75A13117D}" srcOrd="0" destOrd="3" presId="urn:microsoft.com/office/officeart/2005/8/layout/chevron2"/>
    <dgm:cxn modelId="{0B7F3D06-DB86-4607-9A5B-EB07C3CAA8DA}" srcId="{DB02B10F-DDC9-4820-853A-F2F262996B15}" destId="{3985CEB5-DC13-4642-B8B9-694FAF10C408}" srcOrd="5" destOrd="0" parTransId="{A09D6365-CD17-421F-9806-2909A50100A4}" sibTransId="{43A44E28-D506-4138-AB4E-598BE39D4E0B}"/>
    <dgm:cxn modelId="{87C3DDC2-9CB0-461D-8993-3BD1AF081263}" type="presOf" srcId="{B7DE0008-5397-4FA0-8685-9AA2B615D8CE}" destId="{7C21BC16-FB2B-4788-BF5D-4361D883DF18}" srcOrd="0" destOrd="3" presId="urn:microsoft.com/office/officeart/2005/8/layout/chevron2"/>
    <dgm:cxn modelId="{8BDC180D-3D58-4D38-988E-2EA47BBEEC84}" srcId="{446EC219-D1E3-483D-B710-5B9CDF1C4BC9}" destId="{33A3BD37-7F45-4445-90B7-11F5DD6C5E62}" srcOrd="2" destOrd="0" parTransId="{2B7323F4-893B-49DE-9D2E-39829153DEA2}" sibTransId="{787DCA2D-393E-408A-9AB1-7619E796EC17}"/>
    <dgm:cxn modelId="{EF7E10B1-22BB-46F5-9889-C410E8E6E7AC}" type="presOf" srcId="{53BB405A-7C91-4E09-9A3B-A9C0BFE1C955}" destId="{F721C7DA-5BAD-4359-8EA1-FED75A13117D}" srcOrd="0" destOrd="6" presId="urn:microsoft.com/office/officeart/2005/8/layout/chevron2"/>
    <dgm:cxn modelId="{D6544BD3-8054-45B3-A9FE-16C2E82A7B55}" srcId="{DB02B10F-DDC9-4820-853A-F2F262996B15}" destId="{53BB405A-7C91-4E09-9A3B-A9C0BFE1C955}" srcOrd="6" destOrd="0" parTransId="{FE29AF40-D8F9-4D77-A865-314439AA75A9}" sibTransId="{F10D3F29-AD28-4B9B-B0F1-47842EECA4B6}"/>
    <dgm:cxn modelId="{C9127D31-9D60-4EFD-8C3E-F5B4B200D9DB}" type="presOf" srcId="{9392BAE9-6109-4EA0-8657-86CE8B056229}" destId="{F721C7DA-5BAD-4359-8EA1-FED75A13117D}" srcOrd="0" destOrd="2" presId="urn:microsoft.com/office/officeart/2005/8/layout/chevron2"/>
    <dgm:cxn modelId="{4F449419-D72F-4DFB-A0AB-7CDFD44F3FDE}" srcId="{C3539DC0-494A-4D21-9DCE-39FC2DA62467}" destId="{FC452A1E-C702-43E6-8002-C6B8A54562B0}" srcOrd="1" destOrd="0" parTransId="{5548C542-E1EB-4D03-A693-5A424C4EDED7}" sibTransId="{A7859072-71AD-410E-AE42-D5DFB7475CD2}"/>
    <dgm:cxn modelId="{04FA572C-3628-4150-A3A9-DE63D7C37967}" srcId="{446EC219-D1E3-483D-B710-5B9CDF1C4BC9}" destId="{DB02B10F-DDC9-4820-853A-F2F262996B15}" srcOrd="0" destOrd="0" parTransId="{883B8915-FB11-4432-8C45-6557D96921CF}" sibTransId="{4B76CBCA-79AF-4CDA-8597-83D623F0CB41}"/>
    <dgm:cxn modelId="{9BF131B6-5609-43FA-A119-3245D5370822}" type="presOf" srcId="{D8E9EBDA-145D-482D-9236-B587A079A4CD}" destId="{F721C7DA-5BAD-4359-8EA1-FED75A13117D}" srcOrd="0" destOrd="4" presId="urn:microsoft.com/office/officeart/2005/8/layout/chevron2"/>
    <dgm:cxn modelId="{F531D1BC-4035-4FFB-BED5-A489F1397D6B}" srcId="{DB02B10F-DDC9-4820-853A-F2F262996B15}" destId="{52825480-5C25-42D2-91EA-3DD5739B3A80}" srcOrd="0" destOrd="0" parTransId="{8B6590D8-EA8D-4D3F-B5CD-E950582AE822}" sibTransId="{58D710E1-8777-4384-8B53-F9DBDB285430}"/>
    <dgm:cxn modelId="{68A0C8C6-27DE-4CFC-9A65-8C45B856EBA6}" srcId="{DB02B10F-DDC9-4820-853A-F2F262996B15}" destId="{9392BAE9-6109-4EA0-8657-86CE8B056229}" srcOrd="2" destOrd="0" parTransId="{354C6508-C9A6-4DAB-8572-7F75D1052808}" sibTransId="{87FB7F65-182C-4984-8457-0CD1D60D755A}"/>
    <dgm:cxn modelId="{0827AA6D-7E5A-4304-ADA6-E81200FCAECC}" type="presOf" srcId="{3985CEB5-DC13-4642-B8B9-694FAF10C408}" destId="{F721C7DA-5BAD-4359-8EA1-FED75A13117D}" srcOrd="0" destOrd="5" presId="urn:microsoft.com/office/officeart/2005/8/layout/chevron2"/>
    <dgm:cxn modelId="{B6260FAE-582F-4FA2-A736-AE5B17844AF2}" type="presOf" srcId="{2124604A-A1B4-491B-B7BB-8991025B4D40}" destId="{7C21BC16-FB2B-4788-BF5D-4361D883DF18}" srcOrd="0" destOrd="2" presId="urn:microsoft.com/office/officeart/2005/8/layout/chevron2"/>
    <dgm:cxn modelId="{3858B344-D868-47F7-BAB6-46AF793B7AE7}" type="presOf" srcId="{2590405A-22EA-42DB-91A3-B2F3EC6E05B5}" destId="{7C21BC16-FB2B-4788-BF5D-4361D883DF18}" srcOrd="0" destOrd="0" presId="urn:microsoft.com/office/officeart/2005/8/layout/chevron2"/>
    <dgm:cxn modelId="{13EBC042-3DEA-4C8F-ADD7-98B79394911B}" type="presOf" srcId="{52825480-5C25-42D2-91EA-3DD5739B3A80}" destId="{F721C7DA-5BAD-4359-8EA1-FED75A13117D}" srcOrd="0" destOrd="0" presId="urn:microsoft.com/office/officeart/2005/8/layout/chevron2"/>
    <dgm:cxn modelId="{AFE711F0-8120-4853-A12B-989E809B9187}" type="presOf" srcId="{8F3C3C95-C21D-4876-BD14-D0977C2231C7}" destId="{FE457F36-B053-44D9-91F4-A009CB613B5F}" srcOrd="0" destOrd="0" presId="urn:microsoft.com/office/officeart/2005/8/layout/chevron2"/>
    <dgm:cxn modelId="{E0C08DCA-8A57-47F2-8AE7-76428B9112B2}" srcId="{DB02B10F-DDC9-4820-853A-F2F262996B15}" destId="{CA322544-7D03-4EEB-BFD9-27B4B79C4894}" srcOrd="1" destOrd="0" parTransId="{0BA7505B-0557-4384-98CB-2169EA9972BA}" sibTransId="{76276C9D-F1D1-402D-94EE-5B587C62B117}"/>
    <dgm:cxn modelId="{CBE5FC53-D53F-4632-948A-27368B713EE3}" type="presOf" srcId="{DB02B10F-DDC9-4820-853A-F2F262996B15}" destId="{5B98B7DC-0EE7-4DED-A7ED-987BAC4DB9C1}" srcOrd="0" destOrd="0" presId="urn:microsoft.com/office/officeart/2005/8/layout/chevron2"/>
    <dgm:cxn modelId="{6462BD3C-D9A6-4B03-A1F7-85C6D44E7C46}" srcId="{C3539DC0-494A-4D21-9DCE-39FC2DA62467}" destId="{2590405A-22EA-42DB-91A3-B2F3EC6E05B5}" srcOrd="0" destOrd="0" parTransId="{A5E33035-2876-49F5-B4F1-AE5011F33F31}" sibTransId="{ED76B4D3-2E12-43FC-AB3D-9E4527774915}"/>
    <dgm:cxn modelId="{9432844D-05C7-48B4-A663-CF64426DC5F0}" srcId="{33A3BD37-7F45-4445-90B7-11F5DD6C5E62}" destId="{8F3C3C95-C21D-4876-BD14-D0977C2231C7}" srcOrd="0" destOrd="0" parTransId="{1873A511-EE41-499E-945E-A8674D0D6D25}" sibTransId="{DE57E812-C184-416F-8302-4DCBDE1CF808}"/>
    <dgm:cxn modelId="{6A634A64-8C04-4E89-85A7-17AB0E0C56A6}" type="presOf" srcId="{FC452A1E-C702-43E6-8002-C6B8A54562B0}" destId="{7C21BC16-FB2B-4788-BF5D-4361D883DF18}" srcOrd="0" destOrd="1" presId="urn:microsoft.com/office/officeart/2005/8/layout/chevron2"/>
    <dgm:cxn modelId="{81169C16-2ACB-4635-A729-FA28C7C9D761}" srcId="{C3539DC0-494A-4D21-9DCE-39FC2DA62467}" destId="{B7DE0008-5397-4FA0-8685-9AA2B615D8CE}" srcOrd="3" destOrd="0" parTransId="{F702D108-6109-4434-BF30-BC2F5A1CD741}" sibTransId="{AAFEAF17-9198-4278-927A-CB30E5B0A961}"/>
    <dgm:cxn modelId="{F78E9D95-3595-4D15-AFC2-EA3150E87C5F}" srcId="{DB02B10F-DDC9-4820-853A-F2F262996B15}" destId="{3192BCED-8031-40C7-9089-83EE865BAAA0}" srcOrd="3" destOrd="0" parTransId="{C3C312BD-5C33-47F7-AAEB-22123756A890}" sibTransId="{98DC1B08-C569-4A48-BE6C-753EF9A729C3}"/>
    <dgm:cxn modelId="{69DC4148-7887-4C5E-AEC4-A0575AAB331C}" type="presParOf" srcId="{9605F3A3-A0D4-4F26-ABE4-18B29E99360B}" destId="{7F197F39-F759-40FC-99D8-B59DBC2E9ED2}" srcOrd="0" destOrd="0" presId="urn:microsoft.com/office/officeart/2005/8/layout/chevron2"/>
    <dgm:cxn modelId="{4E233320-B2B2-4318-97A1-9FCFE36E7198}" type="presParOf" srcId="{7F197F39-F759-40FC-99D8-B59DBC2E9ED2}" destId="{5B98B7DC-0EE7-4DED-A7ED-987BAC4DB9C1}" srcOrd="0" destOrd="0" presId="urn:microsoft.com/office/officeart/2005/8/layout/chevron2"/>
    <dgm:cxn modelId="{A405195E-99FE-403B-B39B-1F6678F43702}" type="presParOf" srcId="{7F197F39-F759-40FC-99D8-B59DBC2E9ED2}" destId="{F721C7DA-5BAD-4359-8EA1-FED75A13117D}" srcOrd="1" destOrd="0" presId="urn:microsoft.com/office/officeart/2005/8/layout/chevron2"/>
    <dgm:cxn modelId="{90E998DE-BBE6-4916-81EE-B1AFB4B90557}" type="presParOf" srcId="{9605F3A3-A0D4-4F26-ABE4-18B29E99360B}" destId="{127E6F35-D8E6-43FB-91C9-948E58A8E19E}" srcOrd="1" destOrd="0" presId="urn:microsoft.com/office/officeart/2005/8/layout/chevron2"/>
    <dgm:cxn modelId="{2C1EC39F-3AA3-4D9B-BAED-DFEA9FA6DBA4}" type="presParOf" srcId="{9605F3A3-A0D4-4F26-ABE4-18B29E99360B}" destId="{FA6CA3CF-36EA-4F0C-AB72-C20C8F7AA7CF}" srcOrd="2" destOrd="0" presId="urn:microsoft.com/office/officeart/2005/8/layout/chevron2"/>
    <dgm:cxn modelId="{04DCA05E-DFD0-4C2A-9E57-D46CDA9B0569}" type="presParOf" srcId="{FA6CA3CF-36EA-4F0C-AB72-C20C8F7AA7CF}" destId="{CD187842-0613-471F-BE65-5241B8C1D879}" srcOrd="0" destOrd="0" presId="urn:microsoft.com/office/officeart/2005/8/layout/chevron2"/>
    <dgm:cxn modelId="{EDD1821A-5F50-4E9D-9F78-67F5CF4CB66B}" type="presParOf" srcId="{FA6CA3CF-36EA-4F0C-AB72-C20C8F7AA7CF}" destId="{7C21BC16-FB2B-4788-BF5D-4361D883DF18}" srcOrd="1" destOrd="0" presId="urn:microsoft.com/office/officeart/2005/8/layout/chevron2"/>
    <dgm:cxn modelId="{C046C9A3-AD40-4FEC-959D-5E7596C4BE3C}" type="presParOf" srcId="{9605F3A3-A0D4-4F26-ABE4-18B29E99360B}" destId="{59042771-0E7D-47EC-95D2-F7E2AA089A7B}" srcOrd="3" destOrd="0" presId="urn:microsoft.com/office/officeart/2005/8/layout/chevron2"/>
    <dgm:cxn modelId="{5BC7F321-9395-4D51-BB5A-C4B887E6D7FD}" type="presParOf" srcId="{9605F3A3-A0D4-4F26-ABE4-18B29E99360B}" destId="{169FBB41-8DBA-45E9-8E36-AB576BE82DAD}" srcOrd="4" destOrd="0" presId="urn:microsoft.com/office/officeart/2005/8/layout/chevron2"/>
    <dgm:cxn modelId="{414BEE8E-29E1-476D-AAD4-B1ED30BCDA97}" type="presParOf" srcId="{169FBB41-8DBA-45E9-8E36-AB576BE82DAD}" destId="{53A21676-D815-483C-B194-9EF0787EA493}" srcOrd="0" destOrd="0" presId="urn:microsoft.com/office/officeart/2005/8/layout/chevron2"/>
    <dgm:cxn modelId="{72184884-92E1-4683-9332-1A92F8EFA306}" type="presParOf" srcId="{169FBB41-8DBA-45E9-8E36-AB576BE82DAD}" destId="{FE457F36-B053-44D9-91F4-A009CB613B5F}"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A7247A-EB86-45BD-805E-DB16634A0A0D}" type="doc">
      <dgm:prSet loTypeId="urn:microsoft.com/office/officeart/2005/8/layout/lProcess2" loCatId="list" qsTypeId="urn:microsoft.com/office/officeart/2005/8/quickstyle/3d3#1" qsCatId="3D" csTypeId="urn:microsoft.com/office/officeart/2005/8/colors/accent1_2#3" csCatId="accent1" phldr="1"/>
      <dgm:spPr/>
      <dgm:t>
        <a:bodyPr/>
        <a:lstStyle/>
        <a:p>
          <a:endParaRPr lang="ru-RU"/>
        </a:p>
      </dgm:t>
    </dgm:pt>
    <dgm:pt modelId="{7399D775-698E-48B9-B3C2-AB4A278D454D}">
      <dgm:prSet phldrT="[Текст]" custT="1"/>
      <dgm:spPr/>
      <dgm:t>
        <a:bodyPr/>
        <a:lstStyle/>
        <a:p>
          <a:r>
            <a:rPr lang="ru-RU" sz="15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Подраздел</a:t>
          </a:r>
        </a:p>
        <a:p>
          <a:r>
            <a:rPr lang="ru-RU" sz="1500" dirty="0" smtClean="0"/>
            <a:t>«Жилищное хозяйство» – </a:t>
          </a:r>
        </a:p>
        <a:p>
          <a:r>
            <a:rPr lang="ru-RU" sz="1500" b="1" dirty="0" smtClean="0"/>
            <a:t>180,20 </a:t>
          </a:r>
          <a:r>
            <a:rPr lang="ru-RU" sz="1500" b="1" dirty="0" smtClean="0"/>
            <a:t>тыс. руб</a:t>
          </a:r>
          <a:r>
            <a:rPr lang="ru-RU" sz="1400" dirty="0" smtClean="0"/>
            <a:t>.</a:t>
          </a:r>
          <a:endParaRPr lang="ru-RU" sz="1400" dirty="0"/>
        </a:p>
      </dgm:t>
    </dgm:pt>
    <dgm:pt modelId="{97AFB220-2724-4A67-BEC9-BA80994AA710}" type="parTrans" cxnId="{FFCBC555-6372-4F0B-9EBB-EC481E20500B}">
      <dgm:prSet/>
      <dgm:spPr/>
      <dgm:t>
        <a:bodyPr/>
        <a:lstStyle/>
        <a:p>
          <a:endParaRPr lang="ru-RU" sz="1400"/>
        </a:p>
      </dgm:t>
    </dgm:pt>
    <dgm:pt modelId="{1C740A64-7685-4E4A-AE42-9872F4998D91}" type="sibTrans" cxnId="{FFCBC555-6372-4F0B-9EBB-EC481E20500B}">
      <dgm:prSet/>
      <dgm:spPr/>
      <dgm:t>
        <a:bodyPr/>
        <a:lstStyle/>
        <a:p>
          <a:endParaRPr lang="ru-RU" sz="1400"/>
        </a:p>
      </dgm:t>
    </dgm:pt>
    <dgm:pt modelId="{6E45EB35-D23A-4EE6-94D7-AAF2A3CEDA95}">
      <dgm:prSet phldrT="[Текст]" custT="1"/>
      <dgm:spPr/>
      <dgm:t>
        <a:bodyPr/>
        <a:lstStyle/>
        <a:p>
          <a:r>
            <a:rPr lang="ru-RU" sz="1200" baseline="0" dirty="0" smtClean="0">
              <a:solidFill>
                <a:schemeClr val="tx1"/>
              </a:solidFill>
            </a:rPr>
            <a:t>Уплата взноса на капитальный ремонт общего имущества в многоквартирных домах, принадлежащего муниципальному образованию Павловское – </a:t>
          </a:r>
          <a:r>
            <a:rPr lang="ru-RU" sz="1200" b="1" baseline="0" dirty="0" smtClean="0">
              <a:solidFill>
                <a:schemeClr val="tx1"/>
              </a:solidFill>
            </a:rPr>
            <a:t>180,20 </a:t>
          </a:r>
          <a:r>
            <a:rPr lang="ru-RU" sz="1200" b="1" baseline="0" dirty="0" smtClean="0">
              <a:solidFill>
                <a:schemeClr val="tx1"/>
              </a:solidFill>
            </a:rPr>
            <a:t>тыс.руб.</a:t>
          </a:r>
          <a:endParaRPr lang="ru-RU" sz="1200" b="1" baseline="0" dirty="0">
            <a:solidFill>
              <a:schemeClr val="tx1"/>
            </a:solidFill>
          </a:endParaRPr>
        </a:p>
      </dgm:t>
    </dgm:pt>
    <dgm:pt modelId="{A9DA45D1-9FA4-41A5-B327-532280215196}" type="parTrans" cxnId="{ACCE2B6C-91ED-48EA-A977-69C11B3A6282}">
      <dgm:prSet/>
      <dgm:spPr/>
      <dgm:t>
        <a:bodyPr/>
        <a:lstStyle/>
        <a:p>
          <a:endParaRPr lang="ru-RU" sz="1400"/>
        </a:p>
      </dgm:t>
    </dgm:pt>
    <dgm:pt modelId="{7ABE741A-34F8-4D7E-945D-041FF80AB76D}" type="sibTrans" cxnId="{ACCE2B6C-91ED-48EA-A977-69C11B3A6282}">
      <dgm:prSet/>
      <dgm:spPr/>
      <dgm:t>
        <a:bodyPr/>
        <a:lstStyle/>
        <a:p>
          <a:endParaRPr lang="ru-RU" sz="1400"/>
        </a:p>
      </dgm:t>
    </dgm:pt>
    <dgm:pt modelId="{7B2F4376-2505-4BA9-A5D6-6421F7D8606D}">
      <dgm:prSet phldrT="[Текст]" custT="1"/>
      <dgm:spPr/>
      <dgm:t>
        <a:bodyPr/>
        <a:lstStyle/>
        <a:p>
          <a:r>
            <a:rPr lang="ru-RU" sz="15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Подраздел</a:t>
          </a:r>
          <a:r>
            <a:rPr lang="ru-RU" sz="1500" dirty="0" smtClean="0"/>
            <a:t> </a:t>
          </a:r>
        </a:p>
        <a:p>
          <a:r>
            <a:rPr lang="ru-RU" sz="1500" dirty="0" smtClean="0"/>
            <a:t>«Коммунальное хозяйство» – </a:t>
          </a:r>
        </a:p>
        <a:p>
          <a:r>
            <a:rPr lang="ru-RU" sz="1500" b="1" dirty="0" smtClean="0"/>
            <a:t>720,00 </a:t>
          </a:r>
          <a:r>
            <a:rPr lang="ru-RU" sz="1500" b="1" dirty="0" smtClean="0"/>
            <a:t>тыс. руб.</a:t>
          </a:r>
        </a:p>
        <a:p>
          <a:endParaRPr lang="ru-RU" sz="1500" b="1" dirty="0"/>
        </a:p>
      </dgm:t>
    </dgm:pt>
    <dgm:pt modelId="{EB2BA70F-D1CE-4D0B-A025-D670828B4D6C}" type="parTrans" cxnId="{5C8F0224-AE8F-440C-B543-2440C6C3DCD4}">
      <dgm:prSet/>
      <dgm:spPr/>
      <dgm:t>
        <a:bodyPr/>
        <a:lstStyle/>
        <a:p>
          <a:endParaRPr lang="ru-RU" sz="1400"/>
        </a:p>
      </dgm:t>
    </dgm:pt>
    <dgm:pt modelId="{C9AD3D8D-4463-4273-8739-4760C30ED7F3}" type="sibTrans" cxnId="{5C8F0224-AE8F-440C-B543-2440C6C3DCD4}">
      <dgm:prSet/>
      <dgm:spPr/>
      <dgm:t>
        <a:bodyPr/>
        <a:lstStyle/>
        <a:p>
          <a:endParaRPr lang="ru-RU" sz="1400"/>
        </a:p>
      </dgm:t>
    </dgm:pt>
    <dgm:pt modelId="{16830507-7D57-4F55-89A3-FCA162AB9D7D}">
      <dgm:prSet phldrT="[Текст]" custT="1"/>
      <dgm:spPr/>
      <dgm:t>
        <a:bodyPr/>
        <a:lstStyle/>
        <a:p>
          <a:r>
            <a:rPr lang="ru-RU" sz="15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Подраздел</a:t>
          </a:r>
        </a:p>
        <a:p>
          <a:r>
            <a:rPr lang="ru-RU" sz="1500" dirty="0" smtClean="0"/>
            <a:t>«Благоустройство» –       </a:t>
          </a:r>
        </a:p>
        <a:p>
          <a:r>
            <a:rPr lang="ru-RU" sz="1500" b="1" dirty="0" smtClean="0"/>
            <a:t>5005,00 </a:t>
          </a:r>
          <a:r>
            <a:rPr lang="ru-RU" sz="1500" b="1" dirty="0" smtClean="0"/>
            <a:t>тыс. руб.</a:t>
          </a:r>
          <a:endParaRPr lang="ru-RU" sz="1500" b="1" dirty="0"/>
        </a:p>
      </dgm:t>
    </dgm:pt>
    <dgm:pt modelId="{A1D508E3-F201-4ADB-913D-481AB191AB34}" type="parTrans" cxnId="{75681ACE-BFE5-48FA-B3D9-36533A59C3CC}">
      <dgm:prSet/>
      <dgm:spPr/>
      <dgm:t>
        <a:bodyPr/>
        <a:lstStyle/>
        <a:p>
          <a:endParaRPr lang="ru-RU" sz="1400"/>
        </a:p>
      </dgm:t>
    </dgm:pt>
    <dgm:pt modelId="{C5680CE3-A6BC-4795-AB6A-E22E040E87DA}" type="sibTrans" cxnId="{75681ACE-BFE5-48FA-B3D9-36533A59C3CC}">
      <dgm:prSet/>
      <dgm:spPr/>
      <dgm:t>
        <a:bodyPr/>
        <a:lstStyle/>
        <a:p>
          <a:endParaRPr lang="ru-RU" sz="1400"/>
        </a:p>
      </dgm:t>
    </dgm:pt>
    <dgm:pt modelId="{DE9F79EC-60F7-484F-BF94-87A30A4C30BE}">
      <dgm:prSet phldrT="[Текст]" custT="1"/>
      <dgm:spPr/>
      <dgm:t>
        <a:bodyPr/>
        <a:lstStyle/>
        <a:p>
          <a:r>
            <a:rPr lang="ru-RU" sz="1200" dirty="0" smtClean="0">
              <a:solidFill>
                <a:schemeClr val="tx1"/>
              </a:solidFill>
            </a:rPr>
            <a:t>Благоустройство населенных пунктов – </a:t>
          </a:r>
        </a:p>
        <a:p>
          <a:r>
            <a:rPr lang="ru-RU" sz="1200" b="1" dirty="0" smtClean="0">
              <a:solidFill>
                <a:schemeClr val="tx1"/>
              </a:solidFill>
            </a:rPr>
            <a:t>1800,00 </a:t>
          </a:r>
          <a:r>
            <a:rPr lang="ru-RU" sz="1200" b="1" dirty="0" smtClean="0">
              <a:solidFill>
                <a:schemeClr val="tx1"/>
              </a:solidFill>
            </a:rPr>
            <a:t>тыс. руб</a:t>
          </a:r>
          <a:r>
            <a:rPr lang="ru-RU" sz="1200" dirty="0" smtClean="0">
              <a:solidFill>
                <a:schemeClr val="tx1"/>
              </a:solidFill>
            </a:rPr>
            <a:t>.</a:t>
          </a:r>
          <a:endParaRPr lang="ru-RU" sz="1200" dirty="0">
            <a:solidFill>
              <a:schemeClr val="tx1"/>
            </a:solidFill>
          </a:endParaRPr>
        </a:p>
      </dgm:t>
    </dgm:pt>
    <dgm:pt modelId="{988CC6E3-ECC8-4248-8682-3902123D1B18}" type="parTrans" cxnId="{3259F2C9-88F3-463D-ADC3-77B9AD42970E}">
      <dgm:prSet/>
      <dgm:spPr/>
      <dgm:t>
        <a:bodyPr/>
        <a:lstStyle/>
        <a:p>
          <a:endParaRPr lang="ru-RU" sz="1400"/>
        </a:p>
      </dgm:t>
    </dgm:pt>
    <dgm:pt modelId="{7E732108-C8FC-4E2C-B116-7AE2E97E0431}" type="sibTrans" cxnId="{3259F2C9-88F3-463D-ADC3-77B9AD42970E}">
      <dgm:prSet/>
      <dgm:spPr/>
      <dgm:t>
        <a:bodyPr/>
        <a:lstStyle/>
        <a:p>
          <a:endParaRPr lang="ru-RU" sz="1400"/>
        </a:p>
      </dgm:t>
    </dgm:pt>
    <dgm:pt modelId="{5D0783A3-39F8-4C3B-9124-50BB26F96B65}">
      <dgm:prSet phldrT="[Текст]" custT="1"/>
      <dgm:spPr/>
      <dgm:t>
        <a:bodyPr/>
        <a:lstStyle/>
        <a:p>
          <a:r>
            <a:rPr lang="ru-RU" sz="1200" dirty="0" smtClean="0">
              <a:solidFill>
                <a:schemeClr val="tx1"/>
              </a:solidFill>
            </a:rPr>
            <a:t>Организация уличного освещения – </a:t>
          </a:r>
          <a:r>
            <a:rPr lang="ru-RU" sz="1200" b="1" dirty="0" smtClean="0">
              <a:solidFill>
                <a:schemeClr val="tx1"/>
              </a:solidFill>
            </a:rPr>
            <a:t>3200,00 </a:t>
          </a:r>
          <a:r>
            <a:rPr lang="ru-RU" sz="1200" b="1" dirty="0" smtClean="0">
              <a:solidFill>
                <a:schemeClr val="tx1"/>
              </a:solidFill>
            </a:rPr>
            <a:t>тыс. руб</a:t>
          </a:r>
          <a:r>
            <a:rPr lang="ru-RU" sz="1200" dirty="0" smtClean="0">
              <a:solidFill>
                <a:schemeClr val="tx1"/>
              </a:solidFill>
            </a:rPr>
            <a:t>.</a:t>
          </a:r>
          <a:endParaRPr lang="ru-RU" sz="1200" dirty="0">
            <a:solidFill>
              <a:schemeClr val="tx1"/>
            </a:solidFill>
          </a:endParaRPr>
        </a:p>
      </dgm:t>
    </dgm:pt>
    <dgm:pt modelId="{F3E4EBEC-AC21-4397-B3A2-6EF4CF846CED}" type="parTrans" cxnId="{9E643036-9F60-42FC-8362-AE0F84B26EDB}">
      <dgm:prSet/>
      <dgm:spPr/>
      <dgm:t>
        <a:bodyPr/>
        <a:lstStyle/>
        <a:p>
          <a:endParaRPr lang="ru-RU" sz="1400"/>
        </a:p>
      </dgm:t>
    </dgm:pt>
    <dgm:pt modelId="{30C19C60-D586-47DC-935D-A9749D909464}" type="sibTrans" cxnId="{9E643036-9F60-42FC-8362-AE0F84B26EDB}">
      <dgm:prSet/>
      <dgm:spPr/>
      <dgm:t>
        <a:bodyPr/>
        <a:lstStyle/>
        <a:p>
          <a:endParaRPr lang="ru-RU" sz="1400"/>
        </a:p>
      </dgm:t>
    </dgm:pt>
    <dgm:pt modelId="{ADF818C2-847B-4A84-86EF-0B4206AC8F8A}">
      <dgm:prSet phldrT="[Текст]" custT="1"/>
      <dgm:spPr/>
      <dgm:t>
        <a:bodyPr/>
        <a:lstStyle/>
        <a:p>
          <a:r>
            <a:rPr lang="ru-RU" sz="1200" dirty="0" smtClean="0">
              <a:solidFill>
                <a:schemeClr val="tx1"/>
              </a:solidFill>
            </a:rPr>
            <a:t>Расходы на обеспечение мер на содержания мест захоронения– </a:t>
          </a:r>
        </a:p>
        <a:p>
          <a:r>
            <a:rPr lang="ru-RU" sz="1200" b="1" dirty="0" smtClean="0">
              <a:solidFill>
                <a:schemeClr val="tx1"/>
              </a:solidFill>
            </a:rPr>
            <a:t>5,00 тыс. руб</a:t>
          </a:r>
          <a:r>
            <a:rPr lang="ru-RU" sz="1200" dirty="0" smtClean="0">
              <a:solidFill>
                <a:schemeClr val="tx1"/>
              </a:solidFill>
            </a:rPr>
            <a:t>.</a:t>
          </a:r>
          <a:endParaRPr lang="ru-RU" sz="1200" dirty="0">
            <a:solidFill>
              <a:schemeClr val="tx1"/>
            </a:solidFill>
          </a:endParaRPr>
        </a:p>
      </dgm:t>
    </dgm:pt>
    <dgm:pt modelId="{DB5B216B-CAD8-44BE-8816-027986FDE3B9}" type="parTrans" cxnId="{E35D8193-1411-4C4F-9418-3A75A1A97518}">
      <dgm:prSet/>
      <dgm:spPr/>
      <dgm:t>
        <a:bodyPr/>
        <a:lstStyle/>
        <a:p>
          <a:endParaRPr lang="ru-RU" sz="1400"/>
        </a:p>
      </dgm:t>
    </dgm:pt>
    <dgm:pt modelId="{312B0D9C-F60C-4369-BC16-916D7C2DA26C}" type="sibTrans" cxnId="{E35D8193-1411-4C4F-9418-3A75A1A97518}">
      <dgm:prSet/>
      <dgm:spPr/>
      <dgm:t>
        <a:bodyPr/>
        <a:lstStyle/>
        <a:p>
          <a:endParaRPr lang="ru-RU" sz="1400"/>
        </a:p>
      </dgm:t>
    </dgm:pt>
    <dgm:pt modelId="{F1FC5F43-2E53-453E-BA1E-455B2BD00301}">
      <dgm:prSet phldrT="[Текст]" custT="1"/>
      <dgm:spPr/>
      <dgm:t>
        <a:bodyPr/>
        <a:lstStyle/>
        <a:p>
          <a:endParaRPr lang="ru-RU" sz="1600" dirty="0" smtClean="0">
            <a:solidFill>
              <a:schemeClr val="tx1"/>
            </a:solidFill>
          </a:endParaRPr>
        </a:p>
        <a:p>
          <a:r>
            <a:rPr lang="ru-RU" sz="1200" dirty="0" smtClean="0">
              <a:solidFill>
                <a:schemeClr val="tx1"/>
              </a:solidFill>
            </a:rPr>
            <a:t>Мероприятия в области коммунального хозяйства в рамках </a:t>
          </a:r>
          <a:r>
            <a:rPr lang="ru-RU" sz="1200" dirty="0" err="1" smtClean="0">
              <a:solidFill>
                <a:schemeClr val="tx1"/>
              </a:solidFill>
            </a:rPr>
            <a:t>непрограммных</a:t>
          </a:r>
          <a:r>
            <a:rPr lang="ru-RU" sz="1200" dirty="0" smtClean="0">
              <a:solidFill>
                <a:schemeClr val="tx1"/>
              </a:solidFill>
            </a:rPr>
            <a:t> расходов (Закупка </a:t>
          </a:r>
          <a:r>
            <a:rPr lang="ru-RU" sz="1200" dirty="0" err="1" smtClean="0">
              <a:solidFill>
                <a:schemeClr val="tx1"/>
              </a:solidFill>
            </a:rPr>
            <a:t>товаров,работ</a:t>
          </a:r>
          <a:r>
            <a:rPr lang="ru-RU" sz="1200" dirty="0" smtClean="0">
              <a:solidFill>
                <a:schemeClr val="tx1"/>
              </a:solidFill>
            </a:rPr>
            <a:t> и услуг для государственных (муниципальных) нужд)  – </a:t>
          </a:r>
          <a:r>
            <a:rPr lang="ru-RU" sz="1200" b="1" dirty="0" smtClean="0">
              <a:solidFill>
                <a:schemeClr val="tx1"/>
              </a:solidFill>
            </a:rPr>
            <a:t>720,00 </a:t>
          </a:r>
          <a:r>
            <a:rPr lang="ru-RU" sz="1200" b="1" dirty="0" smtClean="0">
              <a:solidFill>
                <a:schemeClr val="tx1"/>
              </a:solidFill>
            </a:rPr>
            <a:t>тыс. руб</a:t>
          </a:r>
          <a:r>
            <a:rPr lang="ru-RU" sz="1200" dirty="0" smtClean="0">
              <a:solidFill>
                <a:schemeClr val="tx1"/>
              </a:solidFill>
            </a:rPr>
            <a:t>.</a:t>
          </a:r>
        </a:p>
        <a:p>
          <a:endParaRPr lang="ru-RU" sz="1400" dirty="0" smtClean="0">
            <a:solidFill>
              <a:schemeClr val="tx1"/>
            </a:solidFill>
          </a:endParaRPr>
        </a:p>
      </dgm:t>
    </dgm:pt>
    <dgm:pt modelId="{04765D81-77C2-45BB-9BD4-ECE67F1BCC7C}" type="sibTrans" cxnId="{B88AE251-259C-4DAE-B864-13B57607CD41}">
      <dgm:prSet/>
      <dgm:spPr/>
      <dgm:t>
        <a:bodyPr/>
        <a:lstStyle/>
        <a:p>
          <a:endParaRPr lang="ru-RU" sz="1400"/>
        </a:p>
      </dgm:t>
    </dgm:pt>
    <dgm:pt modelId="{B86E772B-79C9-4FA1-BA31-03684F99AF07}" type="parTrans" cxnId="{B88AE251-259C-4DAE-B864-13B57607CD41}">
      <dgm:prSet/>
      <dgm:spPr/>
      <dgm:t>
        <a:bodyPr/>
        <a:lstStyle/>
        <a:p>
          <a:endParaRPr lang="ru-RU" sz="1400"/>
        </a:p>
      </dgm:t>
    </dgm:pt>
    <dgm:pt modelId="{1BFBA4D4-D3B5-4A6C-BD0E-33326D578F92}" type="pres">
      <dgm:prSet presAssocID="{2BA7247A-EB86-45BD-805E-DB16634A0A0D}" presName="theList" presStyleCnt="0">
        <dgm:presLayoutVars>
          <dgm:dir/>
          <dgm:animLvl val="lvl"/>
          <dgm:resizeHandles val="exact"/>
        </dgm:presLayoutVars>
      </dgm:prSet>
      <dgm:spPr/>
      <dgm:t>
        <a:bodyPr/>
        <a:lstStyle/>
        <a:p>
          <a:endParaRPr lang="ru-RU"/>
        </a:p>
      </dgm:t>
    </dgm:pt>
    <dgm:pt modelId="{2E335FE1-9CBD-4626-80B4-F1B97DDF7FD6}" type="pres">
      <dgm:prSet presAssocID="{7399D775-698E-48B9-B3C2-AB4A278D454D}" presName="compNode" presStyleCnt="0"/>
      <dgm:spPr/>
      <dgm:t>
        <a:bodyPr/>
        <a:lstStyle/>
        <a:p>
          <a:endParaRPr lang="ru-RU"/>
        </a:p>
      </dgm:t>
    </dgm:pt>
    <dgm:pt modelId="{811FB140-E828-442B-A845-6DA6E1B157EE}" type="pres">
      <dgm:prSet presAssocID="{7399D775-698E-48B9-B3C2-AB4A278D454D}" presName="aNode" presStyleLbl="bgShp" presStyleIdx="0" presStyleCnt="3" custScaleX="83840" custScaleY="95061" custLinFactNeighborX="-71" custLinFactNeighborY="-6211"/>
      <dgm:spPr/>
      <dgm:t>
        <a:bodyPr/>
        <a:lstStyle/>
        <a:p>
          <a:endParaRPr lang="ru-RU"/>
        </a:p>
      </dgm:t>
    </dgm:pt>
    <dgm:pt modelId="{7543B87D-3190-48AC-940C-C10880A10F02}" type="pres">
      <dgm:prSet presAssocID="{7399D775-698E-48B9-B3C2-AB4A278D454D}" presName="textNode" presStyleLbl="bgShp" presStyleIdx="0" presStyleCnt="3"/>
      <dgm:spPr/>
      <dgm:t>
        <a:bodyPr/>
        <a:lstStyle/>
        <a:p>
          <a:endParaRPr lang="ru-RU"/>
        </a:p>
      </dgm:t>
    </dgm:pt>
    <dgm:pt modelId="{33702F0A-BA8E-4EF3-AA07-230CB0FB8FFA}" type="pres">
      <dgm:prSet presAssocID="{7399D775-698E-48B9-B3C2-AB4A278D454D}" presName="compChildNode" presStyleCnt="0"/>
      <dgm:spPr/>
      <dgm:t>
        <a:bodyPr/>
        <a:lstStyle/>
        <a:p>
          <a:endParaRPr lang="ru-RU"/>
        </a:p>
      </dgm:t>
    </dgm:pt>
    <dgm:pt modelId="{280DD908-BFA5-4D2D-8887-FD2A2323AC9E}" type="pres">
      <dgm:prSet presAssocID="{7399D775-698E-48B9-B3C2-AB4A278D454D}" presName="theInnerList" presStyleCnt="0"/>
      <dgm:spPr/>
      <dgm:t>
        <a:bodyPr/>
        <a:lstStyle/>
        <a:p>
          <a:endParaRPr lang="ru-RU"/>
        </a:p>
      </dgm:t>
    </dgm:pt>
    <dgm:pt modelId="{02BA18B2-6F33-4713-8592-481FF32EA9E3}" type="pres">
      <dgm:prSet presAssocID="{6E45EB35-D23A-4EE6-94D7-AAF2A3CEDA95}" presName="childNode" presStyleLbl="node1" presStyleIdx="0" presStyleCnt="5" custScaleX="61207" custScaleY="684624" custLinFactNeighborX="1957" custLinFactNeighborY="-56104">
        <dgm:presLayoutVars>
          <dgm:bulletEnabled val="1"/>
        </dgm:presLayoutVars>
      </dgm:prSet>
      <dgm:spPr/>
      <dgm:t>
        <a:bodyPr/>
        <a:lstStyle/>
        <a:p>
          <a:endParaRPr lang="ru-RU"/>
        </a:p>
      </dgm:t>
    </dgm:pt>
    <dgm:pt modelId="{1B3D6B21-6EEA-485C-97A7-D0B451760273}" type="pres">
      <dgm:prSet presAssocID="{7399D775-698E-48B9-B3C2-AB4A278D454D}" presName="aSpace" presStyleCnt="0"/>
      <dgm:spPr/>
      <dgm:t>
        <a:bodyPr/>
        <a:lstStyle/>
        <a:p>
          <a:endParaRPr lang="ru-RU"/>
        </a:p>
      </dgm:t>
    </dgm:pt>
    <dgm:pt modelId="{37F638AE-121D-4715-A342-4AEC86327180}" type="pres">
      <dgm:prSet presAssocID="{7B2F4376-2505-4BA9-A5D6-6421F7D8606D}" presName="compNode" presStyleCnt="0"/>
      <dgm:spPr/>
      <dgm:t>
        <a:bodyPr/>
        <a:lstStyle/>
        <a:p>
          <a:endParaRPr lang="ru-RU"/>
        </a:p>
      </dgm:t>
    </dgm:pt>
    <dgm:pt modelId="{7A044CD0-97B4-4732-9EEF-2F36F95C78FC}" type="pres">
      <dgm:prSet presAssocID="{7B2F4376-2505-4BA9-A5D6-6421F7D8606D}" presName="aNode" presStyleLbl="bgShp" presStyleIdx="1" presStyleCnt="3" custScaleX="86456" custScaleY="95062" custLinFactNeighborX="-6116" custLinFactNeighborY="-2469"/>
      <dgm:spPr/>
      <dgm:t>
        <a:bodyPr/>
        <a:lstStyle/>
        <a:p>
          <a:endParaRPr lang="ru-RU"/>
        </a:p>
      </dgm:t>
    </dgm:pt>
    <dgm:pt modelId="{BD6AF50E-5E9C-4746-AC9C-9C8BF1522E14}" type="pres">
      <dgm:prSet presAssocID="{7B2F4376-2505-4BA9-A5D6-6421F7D8606D}" presName="textNode" presStyleLbl="bgShp" presStyleIdx="1" presStyleCnt="3"/>
      <dgm:spPr/>
      <dgm:t>
        <a:bodyPr/>
        <a:lstStyle/>
        <a:p>
          <a:endParaRPr lang="ru-RU"/>
        </a:p>
      </dgm:t>
    </dgm:pt>
    <dgm:pt modelId="{A7D5D0C4-AB4E-44E7-964B-70B571EF108B}" type="pres">
      <dgm:prSet presAssocID="{7B2F4376-2505-4BA9-A5D6-6421F7D8606D}" presName="compChildNode" presStyleCnt="0"/>
      <dgm:spPr/>
      <dgm:t>
        <a:bodyPr/>
        <a:lstStyle/>
        <a:p>
          <a:endParaRPr lang="ru-RU"/>
        </a:p>
      </dgm:t>
    </dgm:pt>
    <dgm:pt modelId="{9F6ADCAF-6130-42B5-91FE-63E729A3161D}" type="pres">
      <dgm:prSet presAssocID="{7B2F4376-2505-4BA9-A5D6-6421F7D8606D}" presName="theInnerList" presStyleCnt="0"/>
      <dgm:spPr/>
      <dgm:t>
        <a:bodyPr/>
        <a:lstStyle/>
        <a:p>
          <a:endParaRPr lang="ru-RU"/>
        </a:p>
      </dgm:t>
    </dgm:pt>
    <dgm:pt modelId="{45C300AE-3278-47DB-953F-7A87CFE762BF}" type="pres">
      <dgm:prSet presAssocID="{F1FC5F43-2E53-453E-BA1E-455B2BD00301}" presName="childNode" presStyleLbl="node1" presStyleIdx="1" presStyleCnt="5" custAng="0" custScaleX="62302" custScaleY="99897" custLinFactNeighborX="-5911" custLinFactNeighborY="-9350">
        <dgm:presLayoutVars>
          <dgm:bulletEnabled val="1"/>
        </dgm:presLayoutVars>
      </dgm:prSet>
      <dgm:spPr/>
      <dgm:t>
        <a:bodyPr/>
        <a:lstStyle/>
        <a:p>
          <a:endParaRPr lang="ru-RU"/>
        </a:p>
      </dgm:t>
    </dgm:pt>
    <dgm:pt modelId="{66503164-D416-48F3-BEAE-1B98D65BE3CF}" type="pres">
      <dgm:prSet presAssocID="{7B2F4376-2505-4BA9-A5D6-6421F7D8606D}" presName="aSpace" presStyleCnt="0"/>
      <dgm:spPr/>
      <dgm:t>
        <a:bodyPr/>
        <a:lstStyle/>
        <a:p>
          <a:endParaRPr lang="ru-RU"/>
        </a:p>
      </dgm:t>
    </dgm:pt>
    <dgm:pt modelId="{E71EAAF5-FB5B-4E14-9B5E-10E8875A0FC4}" type="pres">
      <dgm:prSet presAssocID="{16830507-7D57-4F55-89A3-FCA162AB9D7D}" presName="compNode" presStyleCnt="0"/>
      <dgm:spPr/>
      <dgm:t>
        <a:bodyPr/>
        <a:lstStyle/>
        <a:p>
          <a:endParaRPr lang="ru-RU"/>
        </a:p>
      </dgm:t>
    </dgm:pt>
    <dgm:pt modelId="{027071A5-03A5-48B4-B0B7-498886322CA0}" type="pres">
      <dgm:prSet presAssocID="{16830507-7D57-4F55-89A3-FCA162AB9D7D}" presName="aNode" presStyleLbl="bgShp" presStyleIdx="2" presStyleCnt="3" custScaleX="141495" custScaleY="95063" custLinFactNeighborX="-11232" custLinFactNeighborY="-3703"/>
      <dgm:spPr/>
      <dgm:t>
        <a:bodyPr/>
        <a:lstStyle/>
        <a:p>
          <a:endParaRPr lang="ru-RU"/>
        </a:p>
      </dgm:t>
    </dgm:pt>
    <dgm:pt modelId="{D45E3538-F371-4257-B2BC-C1D9B2B7507D}" type="pres">
      <dgm:prSet presAssocID="{16830507-7D57-4F55-89A3-FCA162AB9D7D}" presName="textNode" presStyleLbl="bgShp" presStyleIdx="2" presStyleCnt="3"/>
      <dgm:spPr/>
      <dgm:t>
        <a:bodyPr/>
        <a:lstStyle/>
        <a:p>
          <a:endParaRPr lang="ru-RU"/>
        </a:p>
      </dgm:t>
    </dgm:pt>
    <dgm:pt modelId="{F1ECA8FB-89A7-4483-8CCD-ACC5BA37EBA1}" type="pres">
      <dgm:prSet presAssocID="{16830507-7D57-4F55-89A3-FCA162AB9D7D}" presName="compChildNode" presStyleCnt="0"/>
      <dgm:spPr/>
      <dgm:t>
        <a:bodyPr/>
        <a:lstStyle/>
        <a:p>
          <a:endParaRPr lang="ru-RU"/>
        </a:p>
      </dgm:t>
    </dgm:pt>
    <dgm:pt modelId="{68A5ECDF-7389-47FB-87E3-2B1E42172F74}" type="pres">
      <dgm:prSet presAssocID="{16830507-7D57-4F55-89A3-FCA162AB9D7D}" presName="theInnerList" presStyleCnt="0"/>
      <dgm:spPr/>
      <dgm:t>
        <a:bodyPr/>
        <a:lstStyle/>
        <a:p>
          <a:endParaRPr lang="ru-RU"/>
        </a:p>
      </dgm:t>
    </dgm:pt>
    <dgm:pt modelId="{D6732C26-C81D-4024-84F0-8B1DF34DAEE4}" type="pres">
      <dgm:prSet presAssocID="{DE9F79EC-60F7-484F-BF94-87A30A4C30BE}" presName="childNode" presStyleLbl="node1" presStyleIdx="2" presStyleCnt="5" custScaleX="131265" custScaleY="87118" custLinFactY="49131" custLinFactNeighborX="-19062" custLinFactNeighborY="100000">
        <dgm:presLayoutVars>
          <dgm:bulletEnabled val="1"/>
        </dgm:presLayoutVars>
      </dgm:prSet>
      <dgm:spPr/>
      <dgm:t>
        <a:bodyPr/>
        <a:lstStyle/>
        <a:p>
          <a:endParaRPr lang="ru-RU"/>
        </a:p>
      </dgm:t>
    </dgm:pt>
    <dgm:pt modelId="{0C696EDF-85A6-47C2-AE8E-355503D946D6}" type="pres">
      <dgm:prSet presAssocID="{DE9F79EC-60F7-484F-BF94-87A30A4C30BE}" presName="aSpace2" presStyleCnt="0"/>
      <dgm:spPr/>
      <dgm:t>
        <a:bodyPr/>
        <a:lstStyle/>
        <a:p>
          <a:endParaRPr lang="ru-RU"/>
        </a:p>
      </dgm:t>
    </dgm:pt>
    <dgm:pt modelId="{5FC1CCE3-9B5C-4EEB-9D61-5B09925B04BE}" type="pres">
      <dgm:prSet presAssocID="{5D0783A3-39F8-4C3B-9124-50BB26F96B65}" presName="childNode" presStyleLbl="node1" presStyleIdx="3" presStyleCnt="5" custScaleX="116826" custScaleY="72761" custLinFactY="-100000" custLinFactNeighborX="-39617" custLinFactNeighborY="-153246">
        <dgm:presLayoutVars>
          <dgm:bulletEnabled val="1"/>
        </dgm:presLayoutVars>
      </dgm:prSet>
      <dgm:spPr/>
      <dgm:t>
        <a:bodyPr/>
        <a:lstStyle/>
        <a:p>
          <a:endParaRPr lang="ru-RU"/>
        </a:p>
      </dgm:t>
    </dgm:pt>
    <dgm:pt modelId="{2E89C25C-1EA2-4E4B-BB28-330AC55A62D7}" type="pres">
      <dgm:prSet presAssocID="{5D0783A3-39F8-4C3B-9124-50BB26F96B65}" presName="aSpace2" presStyleCnt="0"/>
      <dgm:spPr/>
      <dgm:t>
        <a:bodyPr/>
        <a:lstStyle/>
        <a:p>
          <a:endParaRPr lang="ru-RU"/>
        </a:p>
      </dgm:t>
    </dgm:pt>
    <dgm:pt modelId="{CE4354FE-4F83-425A-84AD-DF9284C83F7C}" type="pres">
      <dgm:prSet presAssocID="{ADF818C2-847B-4A84-86EF-0B4206AC8F8A}" presName="childNode" presStyleLbl="node1" presStyleIdx="4" presStyleCnt="5" custScaleX="135106" custLinFactY="-15606" custLinFactNeighborX="639" custLinFactNeighborY="-100000">
        <dgm:presLayoutVars>
          <dgm:bulletEnabled val="1"/>
        </dgm:presLayoutVars>
      </dgm:prSet>
      <dgm:spPr/>
      <dgm:t>
        <a:bodyPr/>
        <a:lstStyle/>
        <a:p>
          <a:endParaRPr lang="ru-RU"/>
        </a:p>
      </dgm:t>
    </dgm:pt>
  </dgm:ptLst>
  <dgm:cxnLst>
    <dgm:cxn modelId="{ACCE2B6C-91ED-48EA-A977-69C11B3A6282}" srcId="{7399D775-698E-48B9-B3C2-AB4A278D454D}" destId="{6E45EB35-D23A-4EE6-94D7-AAF2A3CEDA95}" srcOrd="0" destOrd="0" parTransId="{A9DA45D1-9FA4-41A5-B327-532280215196}" sibTransId="{7ABE741A-34F8-4D7E-945D-041FF80AB76D}"/>
    <dgm:cxn modelId="{230726EA-4A67-4F3C-9D60-3B1E70996328}" type="presOf" srcId="{6E45EB35-D23A-4EE6-94D7-AAF2A3CEDA95}" destId="{02BA18B2-6F33-4713-8592-481FF32EA9E3}" srcOrd="0" destOrd="0" presId="urn:microsoft.com/office/officeart/2005/8/layout/lProcess2"/>
    <dgm:cxn modelId="{DC0BEE59-93D8-4712-A919-5B85CE71F9A2}" type="presOf" srcId="{16830507-7D57-4F55-89A3-FCA162AB9D7D}" destId="{D45E3538-F371-4257-B2BC-C1D9B2B7507D}" srcOrd="1" destOrd="0" presId="urn:microsoft.com/office/officeart/2005/8/layout/lProcess2"/>
    <dgm:cxn modelId="{B04D1918-2FD5-438B-B189-FA39E1087689}" type="presOf" srcId="{2BA7247A-EB86-45BD-805E-DB16634A0A0D}" destId="{1BFBA4D4-D3B5-4A6C-BD0E-33326D578F92}" srcOrd="0" destOrd="0" presId="urn:microsoft.com/office/officeart/2005/8/layout/lProcess2"/>
    <dgm:cxn modelId="{5C8F0224-AE8F-440C-B543-2440C6C3DCD4}" srcId="{2BA7247A-EB86-45BD-805E-DB16634A0A0D}" destId="{7B2F4376-2505-4BA9-A5D6-6421F7D8606D}" srcOrd="1" destOrd="0" parTransId="{EB2BA70F-D1CE-4D0B-A025-D670828B4D6C}" sibTransId="{C9AD3D8D-4463-4273-8739-4760C30ED7F3}"/>
    <dgm:cxn modelId="{840CA31A-533A-45FF-972B-8549E0ED5C43}" type="presOf" srcId="{7B2F4376-2505-4BA9-A5D6-6421F7D8606D}" destId="{BD6AF50E-5E9C-4746-AC9C-9C8BF1522E14}" srcOrd="1" destOrd="0" presId="urn:microsoft.com/office/officeart/2005/8/layout/lProcess2"/>
    <dgm:cxn modelId="{E35D8193-1411-4C4F-9418-3A75A1A97518}" srcId="{16830507-7D57-4F55-89A3-FCA162AB9D7D}" destId="{ADF818C2-847B-4A84-86EF-0B4206AC8F8A}" srcOrd="2" destOrd="0" parTransId="{DB5B216B-CAD8-44BE-8816-027986FDE3B9}" sibTransId="{312B0D9C-F60C-4369-BC16-916D7C2DA26C}"/>
    <dgm:cxn modelId="{23F80BD3-68AF-4C67-9CAF-7F9C0ECEF193}" type="presOf" srcId="{7399D775-698E-48B9-B3C2-AB4A278D454D}" destId="{7543B87D-3190-48AC-940C-C10880A10F02}" srcOrd="1" destOrd="0" presId="urn:microsoft.com/office/officeart/2005/8/layout/lProcess2"/>
    <dgm:cxn modelId="{3259F2C9-88F3-463D-ADC3-77B9AD42970E}" srcId="{16830507-7D57-4F55-89A3-FCA162AB9D7D}" destId="{DE9F79EC-60F7-484F-BF94-87A30A4C30BE}" srcOrd="0" destOrd="0" parTransId="{988CC6E3-ECC8-4248-8682-3902123D1B18}" sibTransId="{7E732108-C8FC-4E2C-B116-7AE2E97E0431}"/>
    <dgm:cxn modelId="{338EC91A-087E-465F-93FF-A763682D093B}" type="presOf" srcId="{16830507-7D57-4F55-89A3-FCA162AB9D7D}" destId="{027071A5-03A5-48B4-B0B7-498886322CA0}" srcOrd="0" destOrd="0" presId="urn:microsoft.com/office/officeart/2005/8/layout/lProcess2"/>
    <dgm:cxn modelId="{C9D29C2A-02DB-43C9-98AA-0BA73D4CC9F9}" type="presOf" srcId="{F1FC5F43-2E53-453E-BA1E-455B2BD00301}" destId="{45C300AE-3278-47DB-953F-7A87CFE762BF}" srcOrd="0" destOrd="0" presId="urn:microsoft.com/office/officeart/2005/8/layout/lProcess2"/>
    <dgm:cxn modelId="{CEFCC66A-8C47-48C7-B957-84CB1048FFF5}" type="presOf" srcId="{DE9F79EC-60F7-484F-BF94-87A30A4C30BE}" destId="{D6732C26-C81D-4024-84F0-8B1DF34DAEE4}" srcOrd="0" destOrd="0" presId="urn:microsoft.com/office/officeart/2005/8/layout/lProcess2"/>
    <dgm:cxn modelId="{F6EFBD11-9E3F-4B9B-802F-3C0C009055F4}" type="presOf" srcId="{7B2F4376-2505-4BA9-A5D6-6421F7D8606D}" destId="{7A044CD0-97B4-4732-9EEF-2F36F95C78FC}" srcOrd="0" destOrd="0" presId="urn:microsoft.com/office/officeart/2005/8/layout/lProcess2"/>
    <dgm:cxn modelId="{B88AE251-259C-4DAE-B864-13B57607CD41}" srcId="{7B2F4376-2505-4BA9-A5D6-6421F7D8606D}" destId="{F1FC5F43-2E53-453E-BA1E-455B2BD00301}" srcOrd="0" destOrd="0" parTransId="{B86E772B-79C9-4FA1-BA31-03684F99AF07}" sibTransId="{04765D81-77C2-45BB-9BD4-ECE67F1BCC7C}"/>
    <dgm:cxn modelId="{FFCBC555-6372-4F0B-9EBB-EC481E20500B}" srcId="{2BA7247A-EB86-45BD-805E-DB16634A0A0D}" destId="{7399D775-698E-48B9-B3C2-AB4A278D454D}" srcOrd="0" destOrd="0" parTransId="{97AFB220-2724-4A67-BEC9-BA80994AA710}" sibTransId="{1C740A64-7685-4E4A-AE42-9872F4998D91}"/>
    <dgm:cxn modelId="{75681ACE-BFE5-48FA-B3D9-36533A59C3CC}" srcId="{2BA7247A-EB86-45BD-805E-DB16634A0A0D}" destId="{16830507-7D57-4F55-89A3-FCA162AB9D7D}" srcOrd="2" destOrd="0" parTransId="{A1D508E3-F201-4ADB-913D-481AB191AB34}" sibTransId="{C5680CE3-A6BC-4795-AB6A-E22E040E87DA}"/>
    <dgm:cxn modelId="{AB938FC1-7345-4D98-A665-A140001E2061}" type="presOf" srcId="{7399D775-698E-48B9-B3C2-AB4A278D454D}" destId="{811FB140-E828-442B-A845-6DA6E1B157EE}" srcOrd="0" destOrd="0" presId="urn:microsoft.com/office/officeart/2005/8/layout/lProcess2"/>
    <dgm:cxn modelId="{9E643036-9F60-42FC-8362-AE0F84B26EDB}" srcId="{16830507-7D57-4F55-89A3-FCA162AB9D7D}" destId="{5D0783A3-39F8-4C3B-9124-50BB26F96B65}" srcOrd="1" destOrd="0" parTransId="{F3E4EBEC-AC21-4397-B3A2-6EF4CF846CED}" sibTransId="{30C19C60-D586-47DC-935D-A9749D909464}"/>
    <dgm:cxn modelId="{BB6F63A9-AAC7-4545-841A-40705D2BCEAC}" type="presOf" srcId="{5D0783A3-39F8-4C3B-9124-50BB26F96B65}" destId="{5FC1CCE3-9B5C-4EEB-9D61-5B09925B04BE}" srcOrd="0" destOrd="0" presId="urn:microsoft.com/office/officeart/2005/8/layout/lProcess2"/>
    <dgm:cxn modelId="{2B9A3D64-E6D0-45B4-8F64-62CF1C9356CF}" type="presOf" srcId="{ADF818C2-847B-4A84-86EF-0B4206AC8F8A}" destId="{CE4354FE-4F83-425A-84AD-DF9284C83F7C}" srcOrd="0" destOrd="0" presId="urn:microsoft.com/office/officeart/2005/8/layout/lProcess2"/>
    <dgm:cxn modelId="{D9F11164-C1B0-4A60-B534-5B3BFAFD2B2D}" type="presParOf" srcId="{1BFBA4D4-D3B5-4A6C-BD0E-33326D578F92}" destId="{2E335FE1-9CBD-4626-80B4-F1B97DDF7FD6}" srcOrd="0" destOrd="0" presId="urn:microsoft.com/office/officeart/2005/8/layout/lProcess2"/>
    <dgm:cxn modelId="{36370BEE-71B7-4E1C-815D-5CC47621944D}" type="presParOf" srcId="{2E335FE1-9CBD-4626-80B4-F1B97DDF7FD6}" destId="{811FB140-E828-442B-A845-6DA6E1B157EE}" srcOrd="0" destOrd="0" presId="urn:microsoft.com/office/officeart/2005/8/layout/lProcess2"/>
    <dgm:cxn modelId="{5060C826-1955-469F-8023-2EA2DDF7F9D6}" type="presParOf" srcId="{2E335FE1-9CBD-4626-80B4-F1B97DDF7FD6}" destId="{7543B87D-3190-48AC-940C-C10880A10F02}" srcOrd="1" destOrd="0" presId="urn:microsoft.com/office/officeart/2005/8/layout/lProcess2"/>
    <dgm:cxn modelId="{24ABA125-A10C-4584-BD67-F9589317B91E}" type="presParOf" srcId="{2E335FE1-9CBD-4626-80B4-F1B97DDF7FD6}" destId="{33702F0A-BA8E-4EF3-AA07-230CB0FB8FFA}" srcOrd="2" destOrd="0" presId="urn:microsoft.com/office/officeart/2005/8/layout/lProcess2"/>
    <dgm:cxn modelId="{A8F36691-EC07-4656-B4E0-6FDCEE3DE591}" type="presParOf" srcId="{33702F0A-BA8E-4EF3-AA07-230CB0FB8FFA}" destId="{280DD908-BFA5-4D2D-8887-FD2A2323AC9E}" srcOrd="0" destOrd="0" presId="urn:microsoft.com/office/officeart/2005/8/layout/lProcess2"/>
    <dgm:cxn modelId="{D96E538F-7B85-4FD6-BEC8-A04326283167}" type="presParOf" srcId="{280DD908-BFA5-4D2D-8887-FD2A2323AC9E}" destId="{02BA18B2-6F33-4713-8592-481FF32EA9E3}" srcOrd="0" destOrd="0" presId="urn:microsoft.com/office/officeart/2005/8/layout/lProcess2"/>
    <dgm:cxn modelId="{1FA128E5-4224-4BF5-BD60-47FE09531A2E}" type="presParOf" srcId="{1BFBA4D4-D3B5-4A6C-BD0E-33326D578F92}" destId="{1B3D6B21-6EEA-485C-97A7-D0B451760273}" srcOrd="1" destOrd="0" presId="urn:microsoft.com/office/officeart/2005/8/layout/lProcess2"/>
    <dgm:cxn modelId="{55D6B7A6-9154-4BEF-A39C-46F4FA1F7316}" type="presParOf" srcId="{1BFBA4D4-D3B5-4A6C-BD0E-33326D578F92}" destId="{37F638AE-121D-4715-A342-4AEC86327180}" srcOrd="2" destOrd="0" presId="urn:microsoft.com/office/officeart/2005/8/layout/lProcess2"/>
    <dgm:cxn modelId="{20BC20CD-8F7B-4640-A64B-9E1512D31D3B}" type="presParOf" srcId="{37F638AE-121D-4715-A342-4AEC86327180}" destId="{7A044CD0-97B4-4732-9EEF-2F36F95C78FC}" srcOrd="0" destOrd="0" presId="urn:microsoft.com/office/officeart/2005/8/layout/lProcess2"/>
    <dgm:cxn modelId="{75093112-DCE9-4C19-8D53-7234647C8701}" type="presParOf" srcId="{37F638AE-121D-4715-A342-4AEC86327180}" destId="{BD6AF50E-5E9C-4746-AC9C-9C8BF1522E14}" srcOrd="1" destOrd="0" presId="urn:microsoft.com/office/officeart/2005/8/layout/lProcess2"/>
    <dgm:cxn modelId="{E63E1B97-5660-4E32-88CC-FFA58CE32058}" type="presParOf" srcId="{37F638AE-121D-4715-A342-4AEC86327180}" destId="{A7D5D0C4-AB4E-44E7-964B-70B571EF108B}" srcOrd="2" destOrd="0" presId="urn:microsoft.com/office/officeart/2005/8/layout/lProcess2"/>
    <dgm:cxn modelId="{1694D9EE-E2C4-4BE8-BFB8-10BC33D49BD6}" type="presParOf" srcId="{A7D5D0C4-AB4E-44E7-964B-70B571EF108B}" destId="{9F6ADCAF-6130-42B5-91FE-63E729A3161D}" srcOrd="0" destOrd="0" presId="urn:microsoft.com/office/officeart/2005/8/layout/lProcess2"/>
    <dgm:cxn modelId="{2E2C287A-FAFB-4120-A4DC-9158713E4F8F}" type="presParOf" srcId="{9F6ADCAF-6130-42B5-91FE-63E729A3161D}" destId="{45C300AE-3278-47DB-953F-7A87CFE762BF}" srcOrd="0" destOrd="0" presId="urn:microsoft.com/office/officeart/2005/8/layout/lProcess2"/>
    <dgm:cxn modelId="{C2C173C9-D41A-4BFC-929E-6F09265793CC}" type="presParOf" srcId="{1BFBA4D4-D3B5-4A6C-BD0E-33326D578F92}" destId="{66503164-D416-48F3-BEAE-1B98D65BE3CF}" srcOrd="3" destOrd="0" presId="urn:microsoft.com/office/officeart/2005/8/layout/lProcess2"/>
    <dgm:cxn modelId="{BCF36A41-70B2-49A9-B695-D622047DEA48}" type="presParOf" srcId="{1BFBA4D4-D3B5-4A6C-BD0E-33326D578F92}" destId="{E71EAAF5-FB5B-4E14-9B5E-10E8875A0FC4}" srcOrd="4" destOrd="0" presId="urn:microsoft.com/office/officeart/2005/8/layout/lProcess2"/>
    <dgm:cxn modelId="{ACE4C3A7-B474-4FE1-BDE8-DB45EED7EAAE}" type="presParOf" srcId="{E71EAAF5-FB5B-4E14-9B5E-10E8875A0FC4}" destId="{027071A5-03A5-48B4-B0B7-498886322CA0}" srcOrd="0" destOrd="0" presId="urn:microsoft.com/office/officeart/2005/8/layout/lProcess2"/>
    <dgm:cxn modelId="{A360F2C1-13A2-4DBF-BBB4-34BC203F5D69}" type="presParOf" srcId="{E71EAAF5-FB5B-4E14-9B5E-10E8875A0FC4}" destId="{D45E3538-F371-4257-B2BC-C1D9B2B7507D}" srcOrd="1" destOrd="0" presId="urn:microsoft.com/office/officeart/2005/8/layout/lProcess2"/>
    <dgm:cxn modelId="{D9FF7ACE-9D89-4A2C-AA1E-70ACFB50FB38}" type="presParOf" srcId="{E71EAAF5-FB5B-4E14-9B5E-10E8875A0FC4}" destId="{F1ECA8FB-89A7-4483-8CCD-ACC5BA37EBA1}" srcOrd="2" destOrd="0" presId="urn:microsoft.com/office/officeart/2005/8/layout/lProcess2"/>
    <dgm:cxn modelId="{D63F5D87-AEA2-4B04-84FC-4C626E1FD9A3}" type="presParOf" srcId="{F1ECA8FB-89A7-4483-8CCD-ACC5BA37EBA1}" destId="{68A5ECDF-7389-47FB-87E3-2B1E42172F74}" srcOrd="0" destOrd="0" presId="urn:microsoft.com/office/officeart/2005/8/layout/lProcess2"/>
    <dgm:cxn modelId="{06881956-9659-4B75-9420-E28350DA8CF7}" type="presParOf" srcId="{68A5ECDF-7389-47FB-87E3-2B1E42172F74}" destId="{D6732C26-C81D-4024-84F0-8B1DF34DAEE4}" srcOrd="0" destOrd="0" presId="urn:microsoft.com/office/officeart/2005/8/layout/lProcess2"/>
    <dgm:cxn modelId="{35809609-6A24-4626-AF8F-7D1D1A4D92B3}" type="presParOf" srcId="{68A5ECDF-7389-47FB-87E3-2B1E42172F74}" destId="{0C696EDF-85A6-47C2-AE8E-355503D946D6}" srcOrd="1" destOrd="0" presId="urn:microsoft.com/office/officeart/2005/8/layout/lProcess2"/>
    <dgm:cxn modelId="{569315D6-8D39-4CF0-BB43-510A19AB0618}" type="presParOf" srcId="{68A5ECDF-7389-47FB-87E3-2B1E42172F74}" destId="{5FC1CCE3-9B5C-4EEB-9D61-5B09925B04BE}" srcOrd="2" destOrd="0" presId="urn:microsoft.com/office/officeart/2005/8/layout/lProcess2"/>
    <dgm:cxn modelId="{5FCD0370-3819-43F9-B5A0-E3A6A83BD6B5}" type="presParOf" srcId="{68A5ECDF-7389-47FB-87E3-2B1E42172F74}" destId="{2E89C25C-1EA2-4E4B-BB28-330AC55A62D7}" srcOrd="3" destOrd="0" presId="urn:microsoft.com/office/officeart/2005/8/layout/lProcess2"/>
    <dgm:cxn modelId="{869C509B-45B2-44AA-8787-15688905A252}" type="presParOf" srcId="{68A5ECDF-7389-47FB-87E3-2B1E42172F74}" destId="{CE4354FE-4F83-425A-84AD-DF9284C83F7C}" srcOrd="4"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0B7BD0-5074-4C16-9F6A-945EEBFE69E9}">
      <dsp:nvSpPr>
        <dsp:cNvPr id="0" name=""/>
        <dsp:cNvSpPr/>
      </dsp:nvSpPr>
      <dsp:spPr>
        <a:xfrm>
          <a:off x="216029" y="0"/>
          <a:ext cx="3981013" cy="536278"/>
        </a:xfrm>
        <a:prstGeom prst="round2SameRect">
          <a:avLst>
            <a:gd name="adj1" fmla="val 8000"/>
            <a:gd name="adj2" fmla="val 0"/>
          </a:avLst>
        </a:prstGeom>
        <a:solidFill>
          <a:schemeClr val="accent3">
            <a:lumMod val="40000"/>
            <a:lumOff val="60000"/>
            <a:alpha val="9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ctr" defTabSz="1066800">
            <a:lnSpc>
              <a:spcPct val="90000"/>
            </a:lnSpc>
            <a:spcBef>
              <a:spcPct val="0"/>
            </a:spcBef>
            <a:spcAft>
              <a:spcPct val="15000"/>
            </a:spcAft>
            <a:buChar char="••"/>
          </a:pPr>
          <a:r>
            <a:rPr lang="ru-RU" sz="2400" b="1" kern="1200" dirty="0" smtClean="0">
              <a:effectLst>
                <a:outerShdw blurRad="38100" dist="38100" dir="2700000" algn="tl">
                  <a:srgbClr val="000000">
                    <a:alpha val="43137"/>
                  </a:srgbClr>
                </a:outerShdw>
              </a:effectLst>
            </a:rPr>
            <a:t>Доходы бюджета</a:t>
          </a:r>
          <a:endParaRPr lang="ru-RU" sz="2400" b="1" kern="1200" dirty="0">
            <a:effectLst>
              <a:outerShdw blurRad="38100" dist="38100" dir="2700000" algn="tl">
                <a:srgbClr val="000000">
                  <a:alpha val="43137"/>
                </a:srgbClr>
              </a:outerShdw>
            </a:effectLst>
          </a:endParaRPr>
        </a:p>
      </dsp:txBody>
      <dsp:txXfrm>
        <a:off x="216029" y="0"/>
        <a:ext cx="3981013" cy="536278"/>
      </dsp:txXfrm>
    </dsp:sp>
    <dsp:sp modelId="{BD56E209-9639-493D-8E81-C02A304822B7}">
      <dsp:nvSpPr>
        <dsp:cNvPr id="0" name=""/>
        <dsp:cNvSpPr/>
      </dsp:nvSpPr>
      <dsp:spPr>
        <a:xfrm>
          <a:off x="144013" y="705672"/>
          <a:ext cx="3983754" cy="1418051"/>
        </a:xfrm>
        <a:prstGeom prst="rect">
          <a:avLst/>
        </a:prstGeom>
        <a:solidFill>
          <a:schemeClr val="accent3">
            <a:lumMod val="40000"/>
            <a:lumOff val="6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just" defTabSz="711200">
            <a:lnSpc>
              <a:spcPct val="90000"/>
            </a:lnSpc>
            <a:spcBef>
              <a:spcPct val="0"/>
            </a:spcBef>
            <a:spcAft>
              <a:spcPct val="35000"/>
            </a:spcAft>
          </a:pPr>
          <a:r>
            <a:rPr lang="ru-RU" sz="1600" b="1" kern="1200" dirty="0" smtClean="0">
              <a:solidFill>
                <a:schemeClr val="tx1"/>
              </a:solidFill>
            </a:rPr>
            <a:t>Поступающие в бюджет денежные средства </a:t>
          </a:r>
          <a:r>
            <a:rPr lang="ru-RU" sz="1600" b="0" kern="1200" dirty="0" smtClean="0">
              <a:solidFill>
                <a:schemeClr val="tx1"/>
              </a:solidFill>
            </a:rPr>
            <a:t>(налоги юридических и физических лиц, штрафы, административные платежи и сборы, финансовая помощь)</a:t>
          </a:r>
          <a:endParaRPr lang="ru-RU" sz="1600" b="0" kern="1200" dirty="0">
            <a:solidFill>
              <a:schemeClr val="tx1"/>
            </a:solidFill>
          </a:endParaRPr>
        </a:p>
      </dsp:txBody>
      <dsp:txXfrm>
        <a:off x="144013" y="705672"/>
        <a:ext cx="2805461" cy="1418051"/>
      </dsp:txXfrm>
    </dsp:sp>
    <dsp:sp modelId="{090B0649-C803-4144-97D5-6E5FA94A7651}">
      <dsp:nvSpPr>
        <dsp:cNvPr id="0" name=""/>
        <dsp:cNvSpPr/>
      </dsp:nvSpPr>
      <dsp:spPr>
        <a:xfrm rot="10800000" flipH="1" flipV="1">
          <a:off x="2880318" y="1152125"/>
          <a:ext cx="1283908" cy="889334"/>
        </a:xfrm>
        <a:prstGeom prst="ellipse">
          <a:avLst/>
        </a:prstGeom>
        <a:blipFill rotWithShape="0">
          <a:blip xmlns:r="http://schemas.openxmlformats.org/officeDocument/2006/relationships" r:embed="rId1"/>
          <a:stretch>
            <a:fillRect/>
          </a:stretch>
        </a:blip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03BE39-50EA-49E2-8BBD-87B7D4FDBF35}">
      <dsp:nvSpPr>
        <dsp:cNvPr id="0" name=""/>
        <dsp:cNvSpPr/>
      </dsp:nvSpPr>
      <dsp:spPr>
        <a:xfrm>
          <a:off x="4248484" y="0"/>
          <a:ext cx="3830541" cy="546312"/>
        </a:xfrm>
        <a:prstGeom prst="round2SameRect">
          <a:avLst>
            <a:gd name="adj1" fmla="val 8000"/>
            <a:gd name="adj2" fmla="val 0"/>
          </a:avLst>
        </a:prstGeom>
        <a:solidFill>
          <a:schemeClr val="accent2">
            <a:lumMod val="40000"/>
            <a:lumOff val="60000"/>
            <a:alpha val="9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ctr" defTabSz="1066800">
            <a:lnSpc>
              <a:spcPct val="90000"/>
            </a:lnSpc>
            <a:spcBef>
              <a:spcPct val="0"/>
            </a:spcBef>
            <a:spcAft>
              <a:spcPct val="15000"/>
            </a:spcAft>
            <a:buChar char="••"/>
          </a:pPr>
          <a:r>
            <a:rPr lang="ru-RU" sz="2400" b="1" kern="1200" dirty="0" smtClean="0">
              <a:effectLst>
                <a:outerShdw blurRad="38100" dist="38100" dir="2700000" algn="tl">
                  <a:srgbClr val="000000">
                    <a:alpha val="43137"/>
                  </a:srgbClr>
                </a:outerShdw>
              </a:effectLst>
            </a:rPr>
            <a:t>Расходы бюджета</a:t>
          </a:r>
          <a:endParaRPr lang="ru-RU" sz="2400" b="1" kern="1200" dirty="0">
            <a:effectLst>
              <a:outerShdw blurRad="38100" dist="38100" dir="2700000" algn="tl">
                <a:srgbClr val="000000">
                  <a:alpha val="43137"/>
                </a:srgbClr>
              </a:outerShdw>
            </a:effectLst>
          </a:endParaRPr>
        </a:p>
      </dsp:txBody>
      <dsp:txXfrm>
        <a:off x="4248484" y="0"/>
        <a:ext cx="3830541" cy="546312"/>
      </dsp:txXfrm>
    </dsp:sp>
    <dsp:sp modelId="{22C8F94F-4B65-4110-9D4F-C77918B0CDBE}">
      <dsp:nvSpPr>
        <dsp:cNvPr id="0" name=""/>
        <dsp:cNvSpPr/>
      </dsp:nvSpPr>
      <dsp:spPr>
        <a:xfrm>
          <a:off x="4248484" y="683300"/>
          <a:ext cx="3862313" cy="1462789"/>
        </a:xfrm>
        <a:prstGeom prst="rect">
          <a:avLst/>
        </a:prstGeom>
        <a:solidFill>
          <a:schemeClr val="accent2">
            <a:lumMod val="40000"/>
            <a:lumOff val="6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just" defTabSz="711200">
            <a:lnSpc>
              <a:spcPct val="90000"/>
            </a:lnSpc>
            <a:spcBef>
              <a:spcPct val="0"/>
            </a:spcBef>
            <a:spcAft>
              <a:spcPct val="35000"/>
            </a:spcAft>
          </a:pPr>
          <a:r>
            <a:rPr lang="ru-RU" sz="1600" b="1" kern="1200" dirty="0" smtClean="0">
              <a:solidFill>
                <a:schemeClr val="tx1"/>
              </a:solidFill>
            </a:rPr>
            <a:t>Выплачиваемые из бюджета денежные средства </a:t>
          </a:r>
          <a:r>
            <a:rPr lang="ru-RU" sz="1600" kern="1200" dirty="0" smtClean="0">
              <a:solidFill>
                <a:schemeClr val="tx1"/>
              </a:solidFill>
            </a:rPr>
            <a:t>(культура, благоустройство, жилищно-коммунальное хозяйство  и др.)</a:t>
          </a:r>
          <a:endParaRPr lang="ru-RU" sz="1600" kern="1200" dirty="0">
            <a:solidFill>
              <a:schemeClr val="tx1"/>
            </a:solidFill>
          </a:endParaRPr>
        </a:p>
      </dsp:txBody>
      <dsp:txXfrm>
        <a:off x="4248484" y="683300"/>
        <a:ext cx="2719939" cy="1462789"/>
      </dsp:txXfrm>
    </dsp:sp>
    <dsp:sp modelId="{EDCB605D-2D1D-4607-8BA0-F6D12158C9DB}">
      <dsp:nvSpPr>
        <dsp:cNvPr id="0" name=""/>
        <dsp:cNvSpPr/>
      </dsp:nvSpPr>
      <dsp:spPr>
        <a:xfrm>
          <a:off x="7128793" y="1224141"/>
          <a:ext cx="992792" cy="733269"/>
        </a:xfrm>
        <a:prstGeom prst="ellipse">
          <a:avLst/>
        </a:prstGeom>
        <a:blipFill rotWithShape="0">
          <a:blip xmlns:r="http://schemas.openxmlformats.org/officeDocument/2006/relationships" r:embed="rId2"/>
          <a:stretch>
            <a:fillRect/>
          </a:stretch>
        </a:blip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D640C7-8F8D-4E72-9C9E-88107B79F460}">
      <dsp:nvSpPr>
        <dsp:cNvPr id="0" name=""/>
        <dsp:cNvSpPr/>
      </dsp:nvSpPr>
      <dsp:spPr>
        <a:xfrm>
          <a:off x="3110745" y="0"/>
          <a:ext cx="4666118" cy="939053"/>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3">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just" defTabSz="666750">
            <a:lnSpc>
              <a:spcPct val="90000"/>
            </a:lnSpc>
            <a:spcBef>
              <a:spcPct val="0"/>
            </a:spcBef>
            <a:spcAft>
              <a:spcPct val="15000"/>
            </a:spcAft>
            <a:buChar char="••"/>
          </a:pPr>
          <a:r>
            <a:rPr lang="ru-RU" sz="1500" kern="1200" dirty="0" smtClean="0"/>
            <a:t>Превышение расходов бюджета над его расходами</a:t>
          </a:r>
          <a:endParaRPr lang="ru-RU" sz="1500" kern="1200" dirty="0"/>
        </a:p>
      </dsp:txBody>
      <dsp:txXfrm>
        <a:off x="3110745" y="0"/>
        <a:ext cx="4666118" cy="939053"/>
      </dsp:txXfrm>
    </dsp:sp>
    <dsp:sp modelId="{9723F265-CA9E-46F9-AFB9-31B2CB4AEAE8}">
      <dsp:nvSpPr>
        <dsp:cNvPr id="0" name=""/>
        <dsp:cNvSpPr/>
      </dsp:nvSpPr>
      <dsp:spPr>
        <a:xfrm>
          <a:off x="0" y="0"/>
          <a:ext cx="3110745" cy="93905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ru-RU" sz="2800" kern="1200" dirty="0" smtClean="0"/>
            <a:t>Дефицит</a:t>
          </a:r>
          <a:endParaRPr lang="ru-RU" sz="2800" kern="1200" dirty="0"/>
        </a:p>
      </dsp:txBody>
      <dsp:txXfrm>
        <a:off x="0" y="0"/>
        <a:ext cx="3110745" cy="939053"/>
      </dsp:txXfrm>
    </dsp:sp>
    <dsp:sp modelId="{211969D9-1340-4CEA-AF8F-539357CFE562}">
      <dsp:nvSpPr>
        <dsp:cNvPr id="0" name=""/>
        <dsp:cNvSpPr/>
      </dsp:nvSpPr>
      <dsp:spPr>
        <a:xfrm>
          <a:off x="3115302" y="933594"/>
          <a:ext cx="4661561" cy="939053"/>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3">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just" defTabSz="666750">
            <a:lnSpc>
              <a:spcPct val="90000"/>
            </a:lnSpc>
            <a:spcBef>
              <a:spcPct val="0"/>
            </a:spcBef>
            <a:spcAft>
              <a:spcPct val="15000"/>
            </a:spcAft>
            <a:buChar char="••"/>
          </a:pPr>
          <a:r>
            <a:rPr lang="ru-RU" sz="1500" kern="1200" dirty="0" smtClean="0"/>
            <a:t>Превышение доходов бюджета над его расходами</a:t>
          </a:r>
          <a:endParaRPr lang="ru-RU" sz="1500" kern="1200" dirty="0"/>
        </a:p>
      </dsp:txBody>
      <dsp:txXfrm>
        <a:off x="3115302" y="933594"/>
        <a:ext cx="4661561" cy="939053"/>
      </dsp:txXfrm>
    </dsp:sp>
    <dsp:sp modelId="{66320CA8-72DD-4714-8ECE-346D0F65B893}">
      <dsp:nvSpPr>
        <dsp:cNvPr id="0" name=""/>
        <dsp:cNvSpPr/>
      </dsp:nvSpPr>
      <dsp:spPr>
        <a:xfrm>
          <a:off x="3797" y="1033101"/>
          <a:ext cx="3107707" cy="9679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ru-RU" sz="2800" kern="1200" dirty="0" smtClean="0"/>
            <a:t>Профицит</a:t>
          </a:r>
          <a:endParaRPr lang="ru-RU" sz="2800" kern="1200" dirty="0"/>
        </a:p>
      </dsp:txBody>
      <dsp:txXfrm>
        <a:off x="3797" y="1033101"/>
        <a:ext cx="3107707" cy="96798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98B7DC-0EE7-4DED-A7ED-987BAC4DB9C1}">
      <dsp:nvSpPr>
        <dsp:cNvPr id="0" name=""/>
        <dsp:cNvSpPr/>
      </dsp:nvSpPr>
      <dsp:spPr>
        <a:xfrm rot="5400000">
          <a:off x="-138063" y="296785"/>
          <a:ext cx="1928979" cy="1335409"/>
        </a:xfrm>
        <a:prstGeom prst="chevron">
          <a:avLst/>
        </a:prstGeom>
        <a:solidFill>
          <a:schemeClr val="accent2">
            <a:lumMod val="40000"/>
            <a:lumOff val="60000"/>
          </a:schemeClr>
        </a:solidFill>
        <a:ln w="158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Налоговые доходы</a:t>
          </a:r>
          <a:endParaRPr lang="ru-RU"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rot="5400000">
        <a:off x="-138063" y="296785"/>
        <a:ext cx="1928979" cy="1335409"/>
      </dsp:txXfrm>
    </dsp:sp>
    <dsp:sp modelId="{F721C7DA-5BAD-4359-8EA1-FED75A13117D}">
      <dsp:nvSpPr>
        <dsp:cNvPr id="0" name=""/>
        <dsp:cNvSpPr/>
      </dsp:nvSpPr>
      <dsp:spPr>
        <a:xfrm rot="5400000">
          <a:off x="4239494" y="-2308323"/>
          <a:ext cx="1368802" cy="6319989"/>
        </a:xfrm>
        <a:prstGeom prst="round2SameRect">
          <a:avLst/>
        </a:prstGeom>
        <a:solidFill>
          <a:schemeClr val="accent2">
            <a:lumMod val="20000"/>
            <a:lumOff val="80000"/>
            <a:alpha val="90000"/>
          </a:schemeClr>
        </a:solidFill>
        <a:ln w="15875"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ru-RU" sz="1600" kern="1200" dirty="0"/>
        </a:p>
        <a:p>
          <a:pPr marL="171450" lvl="1" indent="-171450" algn="l" defTabSz="711200">
            <a:lnSpc>
              <a:spcPct val="90000"/>
            </a:lnSpc>
            <a:spcBef>
              <a:spcPct val="0"/>
            </a:spcBef>
            <a:spcAft>
              <a:spcPct val="15000"/>
            </a:spcAft>
            <a:buChar char="••"/>
          </a:pPr>
          <a:r>
            <a:rPr lang="ru-RU" sz="1600" b="1" kern="1200" dirty="0" smtClean="0"/>
            <a:t>Налог на доходы физических лиц;</a:t>
          </a:r>
          <a:endParaRPr lang="ru-RU" sz="1600" b="1" kern="1200" dirty="0"/>
        </a:p>
        <a:p>
          <a:pPr marL="171450" lvl="1" indent="-171450" algn="l" defTabSz="711200">
            <a:lnSpc>
              <a:spcPct val="90000"/>
            </a:lnSpc>
            <a:spcBef>
              <a:spcPct val="0"/>
            </a:spcBef>
            <a:spcAft>
              <a:spcPct val="15000"/>
            </a:spcAft>
            <a:buChar char="••"/>
          </a:pPr>
          <a:r>
            <a:rPr lang="ru-RU" sz="1600" b="1" kern="1200" dirty="0" smtClean="0"/>
            <a:t>Акцизы на сидр, </a:t>
          </a:r>
          <a:r>
            <a:rPr lang="ru-RU" sz="1600" b="1" kern="1200" dirty="0" err="1" smtClean="0"/>
            <a:t>пуаре</a:t>
          </a:r>
          <a:r>
            <a:rPr lang="ru-RU" sz="1600" b="1" kern="1200" dirty="0" smtClean="0"/>
            <a:t>, медовуху;</a:t>
          </a:r>
          <a:endParaRPr lang="ru-RU" sz="1600" b="1" kern="1200" dirty="0"/>
        </a:p>
        <a:p>
          <a:pPr marL="171450" lvl="1" indent="-171450" algn="l" defTabSz="711200">
            <a:lnSpc>
              <a:spcPct val="90000"/>
            </a:lnSpc>
            <a:spcBef>
              <a:spcPct val="0"/>
            </a:spcBef>
            <a:spcAft>
              <a:spcPct val="15000"/>
            </a:spcAft>
            <a:buChar char="••"/>
          </a:pPr>
          <a:r>
            <a:rPr lang="ru-RU" sz="1600" b="1" kern="1200" dirty="0" smtClean="0"/>
            <a:t>Единый сельскохозяйственный налог;</a:t>
          </a:r>
          <a:endParaRPr lang="ru-RU" sz="1600" b="1" kern="1200" dirty="0"/>
        </a:p>
        <a:p>
          <a:pPr marL="171450" lvl="1" indent="-171450" algn="l" defTabSz="711200">
            <a:lnSpc>
              <a:spcPct val="90000"/>
            </a:lnSpc>
            <a:spcBef>
              <a:spcPct val="0"/>
            </a:spcBef>
            <a:spcAft>
              <a:spcPct val="15000"/>
            </a:spcAft>
            <a:buChar char="••"/>
          </a:pPr>
          <a:r>
            <a:rPr lang="ru-RU" sz="1600" b="1" kern="1200" dirty="0" smtClean="0"/>
            <a:t>Налог на имущество физических лиц;</a:t>
          </a:r>
          <a:endParaRPr lang="ru-RU" sz="1600" b="1" kern="1200" dirty="0"/>
        </a:p>
        <a:p>
          <a:pPr marL="171450" lvl="1" indent="-171450" algn="l" defTabSz="711200">
            <a:lnSpc>
              <a:spcPct val="90000"/>
            </a:lnSpc>
            <a:spcBef>
              <a:spcPct val="0"/>
            </a:spcBef>
            <a:spcAft>
              <a:spcPct val="15000"/>
            </a:spcAft>
            <a:buChar char="••"/>
          </a:pPr>
          <a:r>
            <a:rPr lang="ru-RU" sz="1600" b="1" kern="1200" dirty="0" smtClean="0"/>
            <a:t>Земельный налог .</a:t>
          </a:r>
          <a:endParaRPr lang="ru-RU" sz="1600" b="1" kern="1200" dirty="0"/>
        </a:p>
        <a:p>
          <a:pPr marL="171450" lvl="1" indent="-171450" algn="l" defTabSz="711200">
            <a:lnSpc>
              <a:spcPct val="90000"/>
            </a:lnSpc>
            <a:spcBef>
              <a:spcPct val="0"/>
            </a:spcBef>
            <a:spcAft>
              <a:spcPct val="15000"/>
            </a:spcAft>
            <a:buChar char="••"/>
          </a:pPr>
          <a:endParaRPr lang="ru-RU" sz="1600" kern="1200" dirty="0"/>
        </a:p>
      </dsp:txBody>
      <dsp:txXfrm rot="5400000">
        <a:off x="4239494" y="-2308323"/>
        <a:ext cx="1368802" cy="6319989"/>
      </dsp:txXfrm>
    </dsp:sp>
    <dsp:sp modelId="{CD187842-0613-471F-BE65-5241B8C1D879}">
      <dsp:nvSpPr>
        <dsp:cNvPr id="0" name=""/>
        <dsp:cNvSpPr/>
      </dsp:nvSpPr>
      <dsp:spPr>
        <a:xfrm rot="5400000">
          <a:off x="-150975" y="2191837"/>
          <a:ext cx="1872700" cy="1362711"/>
        </a:xfrm>
        <a:prstGeom prst="chevron">
          <a:avLst/>
        </a:prstGeom>
        <a:solidFill>
          <a:schemeClr val="accent1">
            <a:lumMod val="20000"/>
            <a:lumOff val="80000"/>
          </a:schemeClr>
        </a:solidFill>
        <a:ln w="158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Неналоговые доходы</a:t>
          </a:r>
          <a:endParaRPr lang="ru-RU"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rot="5400000">
        <a:off x="-150975" y="2191837"/>
        <a:ext cx="1872700" cy="1362711"/>
      </dsp:txXfrm>
    </dsp:sp>
    <dsp:sp modelId="{7C21BC16-FB2B-4788-BF5D-4361D883DF18}">
      <dsp:nvSpPr>
        <dsp:cNvPr id="0" name=""/>
        <dsp:cNvSpPr/>
      </dsp:nvSpPr>
      <dsp:spPr>
        <a:xfrm rot="5400000">
          <a:off x="3988560" y="-532195"/>
          <a:ext cx="1697483" cy="6218253"/>
        </a:xfrm>
        <a:prstGeom prst="round2SameRect">
          <a:avLst/>
        </a:prstGeom>
        <a:solidFill>
          <a:schemeClr val="accent1">
            <a:lumMod val="20000"/>
            <a:lumOff val="80000"/>
            <a:alpha val="90000"/>
          </a:schemeClr>
        </a:solidFill>
        <a:ln w="15875"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b="1" kern="1200" dirty="0" smtClean="0"/>
            <a:t>Доходы от использования имущества, находящегося в государственной и муниципальной собственности;</a:t>
          </a:r>
          <a:endParaRPr lang="ru-RU" sz="1600" b="1" kern="1200" dirty="0"/>
        </a:p>
        <a:p>
          <a:pPr marL="171450" lvl="1" indent="-171450" algn="l" defTabSz="711200">
            <a:lnSpc>
              <a:spcPct val="90000"/>
            </a:lnSpc>
            <a:spcBef>
              <a:spcPct val="0"/>
            </a:spcBef>
            <a:spcAft>
              <a:spcPct val="15000"/>
            </a:spcAft>
            <a:buChar char="••"/>
          </a:pPr>
          <a:r>
            <a:rPr lang="ru-RU" sz="1600" b="1" kern="1200" dirty="0" smtClean="0"/>
            <a:t>Доходы от оказания платных услуг (работ) и компенсации затрат государству;</a:t>
          </a:r>
          <a:endParaRPr lang="ru-RU" sz="1600" b="1" kern="1200" dirty="0"/>
        </a:p>
        <a:p>
          <a:pPr marL="171450" lvl="1" indent="-171450" algn="l" defTabSz="711200">
            <a:lnSpc>
              <a:spcPct val="90000"/>
            </a:lnSpc>
            <a:spcBef>
              <a:spcPct val="0"/>
            </a:spcBef>
            <a:spcAft>
              <a:spcPct val="15000"/>
            </a:spcAft>
            <a:buChar char="••"/>
          </a:pPr>
          <a:r>
            <a:rPr lang="ru-RU" sz="1600" b="1" kern="1200" dirty="0" smtClean="0"/>
            <a:t> Доходы от продажи материальных и нематериальных активов;</a:t>
          </a:r>
          <a:endParaRPr lang="ru-RU" sz="1600" b="1" kern="1200" dirty="0"/>
        </a:p>
        <a:p>
          <a:pPr marL="171450" lvl="1" indent="-171450" algn="l" defTabSz="711200">
            <a:lnSpc>
              <a:spcPct val="90000"/>
            </a:lnSpc>
            <a:spcBef>
              <a:spcPct val="0"/>
            </a:spcBef>
            <a:spcAft>
              <a:spcPct val="15000"/>
            </a:spcAft>
            <a:buChar char="••"/>
          </a:pPr>
          <a:r>
            <a:rPr lang="ru-RU" sz="1600" b="1" kern="1200" dirty="0" smtClean="0"/>
            <a:t>Штрафы, санкции, возмещение ущерба</a:t>
          </a:r>
          <a:endParaRPr lang="ru-RU" sz="1600" b="1" kern="1200" dirty="0"/>
        </a:p>
      </dsp:txBody>
      <dsp:txXfrm rot="5400000">
        <a:off x="3988560" y="-532195"/>
        <a:ext cx="1697483" cy="6218253"/>
      </dsp:txXfrm>
    </dsp:sp>
    <dsp:sp modelId="{53A21676-D815-483C-B194-9EF0787EA493}">
      <dsp:nvSpPr>
        <dsp:cNvPr id="0" name=""/>
        <dsp:cNvSpPr/>
      </dsp:nvSpPr>
      <dsp:spPr>
        <a:xfrm rot="5400000">
          <a:off x="83563" y="3588849"/>
          <a:ext cx="1577781" cy="1456865"/>
        </a:xfrm>
        <a:prstGeom prst="chevron">
          <a:avLst/>
        </a:prstGeom>
        <a:solidFill>
          <a:schemeClr val="accent4">
            <a:lumMod val="40000"/>
            <a:lumOff val="60000"/>
          </a:schemeClr>
        </a:solidFill>
        <a:ln w="158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RU" sz="15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Безвозмездные поступления  </a:t>
          </a:r>
          <a:endParaRPr lang="ru-RU" sz="15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rot="5400000">
        <a:off x="83563" y="3588849"/>
        <a:ext cx="1577781" cy="1456865"/>
      </dsp:txXfrm>
    </dsp:sp>
    <dsp:sp modelId="{FE457F36-B053-44D9-91F4-A009CB613B5F}">
      <dsp:nvSpPr>
        <dsp:cNvPr id="0" name=""/>
        <dsp:cNvSpPr/>
      </dsp:nvSpPr>
      <dsp:spPr>
        <a:xfrm rot="5400000">
          <a:off x="3351019" y="1977598"/>
          <a:ext cx="1095880" cy="4341490"/>
        </a:xfrm>
        <a:prstGeom prst="round2SameRect">
          <a:avLst/>
        </a:prstGeom>
        <a:solidFill>
          <a:schemeClr val="accent4">
            <a:lumMod val="40000"/>
            <a:lumOff val="60000"/>
            <a:alpha val="90000"/>
          </a:schemeClr>
        </a:solidFill>
        <a:ln w="15875"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b="1" kern="1200" dirty="0" smtClean="0"/>
            <a:t>Поступления от других бюджетов (межбюджетные трансферты), организаций, граждан (кроме налоговых и неналоговых доходов) </a:t>
          </a:r>
          <a:endParaRPr lang="ru-RU" sz="1600" b="1" kern="1200" dirty="0"/>
        </a:p>
      </dsp:txBody>
      <dsp:txXfrm rot="5400000">
        <a:off x="3351019" y="1977598"/>
        <a:ext cx="1095880" cy="434149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1FB140-E828-442B-A845-6DA6E1B157EE}">
      <dsp:nvSpPr>
        <dsp:cNvPr id="0" name=""/>
        <dsp:cNvSpPr/>
      </dsp:nvSpPr>
      <dsp:spPr>
        <a:xfrm>
          <a:off x="2263" y="0"/>
          <a:ext cx="1697712" cy="5544573"/>
        </a:xfrm>
        <a:prstGeom prst="roundRect">
          <a:avLst>
            <a:gd name="adj" fmla="val 10000"/>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Подраздел</a:t>
          </a:r>
        </a:p>
        <a:p>
          <a:pPr lvl="0" algn="ctr" defTabSz="666750">
            <a:lnSpc>
              <a:spcPct val="90000"/>
            </a:lnSpc>
            <a:spcBef>
              <a:spcPct val="0"/>
            </a:spcBef>
            <a:spcAft>
              <a:spcPct val="35000"/>
            </a:spcAft>
          </a:pPr>
          <a:r>
            <a:rPr lang="ru-RU" sz="1500" kern="1200" dirty="0" smtClean="0"/>
            <a:t>«Жилищное хозяйство» – </a:t>
          </a:r>
        </a:p>
        <a:p>
          <a:pPr lvl="0" algn="ctr" defTabSz="666750">
            <a:lnSpc>
              <a:spcPct val="90000"/>
            </a:lnSpc>
            <a:spcBef>
              <a:spcPct val="0"/>
            </a:spcBef>
            <a:spcAft>
              <a:spcPct val="35000"/>
            </a:spcAft>
          </a:pPr>
          <a:r>
            <a:rPr lang="ru-RU" sz="1500" b="1" kern="1200" dirty="0" smtClean="0"/>
            <a:t>180,20 </a:t>
          </a:r>
          <a:r>
            <a:rPr lang="ru-RU" sz="1500" b="1" kern="1200" dirty="0" smtClean="0"/>
            <a:t>тыс. руб</a:t>
          </a:r>
          <a:r>
            <a:rPr lang="ru-RU" sz="1400" kern="1200" dirty="0" smtClean="0"/>
            <a:t>.</a:t>
          </a:r>
          <a:endParaRPr lang="ru-RU" sz="1400" kern="1200" dirty="0"/>
        </a:p>
      </dsp:txBody>
      <dsp:txXfrm>
        <a:off x="2263" y="0"/>
        <a:ext cx="1697712" cy="1663372"/>
      </dsp:txXfrm>
    </dsp:sp>
    <dsp:sp modelId="{02BA18B2-6F33-4713-8592-481FF32EA9E3}">
      <dsp:nvSpPr>
        <dsp:cNvPr id="0" name=""/>
        <dsp:cNvSpPr/>
      </dsp:nvSpPr>
      <dsp:spPr>
        <a:xfrm>
          <a:off x="388497" y="1440158"/>
          <a:ext cx="991525" cy="3789417"/>
        </a:xfrm>
        <a:prstGeom prst="roundRect">
          <a:avLst>
            <a:gd name="adj" fmla="val 1000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ru-RU" sz="1200" kern="1200" baseline="0" dirty="0" smtClean="0">
              <a:solidFill>
                <a:schemeClr val="tx1"/>
              </a:solidFill>
            </a:rPr>
            <a:t>Уплата взноса на капитальный ремонт общего имущества в многоквартирных домах, принадлежащего муниципальному образованию Павловское – </a:t>
          </a:r>
          <a:r>
            <a:rPr lang="ru-RU" sz="1200" b="1" kern="1200" baseline="0" dirty="0" smtClean="0">
              <a:solidFill>
                <a:schemeClr val="tx1"/>
              </a:solidFill>
            </a:rPr>
            <a:t>180,20 </a:t>
          </a:r>
          <a:r>
            <a:rPr lang="ru-RU" sz="1200" b="1" kern="1200" baseline="0" dirty="0" smtClean="0">
              <a:solidFill>
                <a:schemeClr val="tx1"/>
              </a:solidFill>
            </a:rPr>
            <a:t>тыс.руб.</a:t>
          </a:r>
          <a:endParaRPr lang="ru-RU" sz="1200" b="1" kern="1200" baseline="0" dirty="0">
            <a:solidFill>
              <a:schemeClr val="tx1"/>
            </a:solidFill>
          </a:endParaRPr>
        </a:p>
      </dsp:txBody>
      <dsp:txXfrm>
        <a:off x="388497" y="1440158"/>
        <a:ext cx="991525" cy="3789417"/>
      </dsp:txXfrm>
    </dsp:sp>
    <dsp:sp modelId="{7A044CD0-97B4-4732-9EEF-2F36F95C78FC}">
      <dsp:nvSpPr>
        <dsp:cNvPr id="0" name=""/>
        <dsp:cNvSpPr/>
      </dsp:nvSpPr>
      <dsp:spPr>
        <a:xfrm>
          <a:off x="1729439" y="0"/>
          <a:ext cx="1750685" cy="5544631"/>
        </a:xfrm>
        <a:prstGeom prst="roundRect">
          <a:avLst>
            <a:gd name="adj" fmla="val 10000"/>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Подраздел</a:t>
          </a:r>
          <a:r>
            <a:rPr lang="ru-RU" sz="1500" kern="1200" dirty="0" smtClean="0"/>
            <a:t> </a:t>
          </a:r>
        </a:p>
        <a:p>
          <a:pPr lvl="0" algn="ctr" defTabSz="666750">
            <a:lnSpc>
              <a:spcPct val="90000"/>
            </a:lnSpc>
            <a:spcBef>
              <a:spcPct val="0"/>
            </a:spcBef>
            <a:spcAft>
              <a:spcPct val="35000"/>
            </a:spcAft>
          </a:pPr>
          <a:r>
            <a:rPr lang="ru-RU" sz="1500" kern="1200" dirty="0" smtClean="0"/>
            <a:t>«Коммунальное хозяйство» – </a:t>
          </a:r>
        </a:p>
        <a:p>
          <a:pPr lvl="0" algn="ctr" defTabSz="666750">
            <a:lnSpc>
              <a:spcPct val="90000"/>
            </a:lnSpc>
            <a:spcBef>
              <a:spcPct val="0"/>
            </a:spcBef>
            <a:spcAft>
              <a:spcPct val="35000"/>
            </a:spcAft>
          </a:pPr>
          <a:r>
            <a:rPr lang="ru-RU" sz="1500" b="1" kern="1200" dirty="0" smtClean="0"/>
            <a:t>720,00 </a:t>
          </a:r>
          <a:r>
            <a:rPr lang="ru-RU" sz="1500" b="1" kern="1200" dirty="0" smtClean="0"/>
            <a:t>тыс. руб.</a:t>
          </a:r>
        </a:p>
        <a:p>
          <a:pPr lvl="0" algn="ctr" defTabSz="666750">
            <a:lnSpc>
              <a:spcPct val="90000"/>
            </a:lnSpc>
            <a:spcBef>
              <a:spcPct val="0"/>
            </a:spcBef>
            <a:spcAft>
              <a:spcPct val="35000"/>
            </a:spcAft>
          </a:pPr>
          <a:endParaRPr lang="ru-RU" sz="1500" b="1" kern="1200" dirty="0"/>
        </a:p>
      </dsp:txBody>
      <dsp:txXfrm>
        <a:off x="1729439" y="0"/>
        <a:ext cx="1750685" cy="1663389"/>
      </dsp:txXfrm>
    </dsp:sp>
    <dsp:sp modelId="{45C300AE-3278-47DB-953F-7A87CFE762BF}">
      <dsp:nvSpPr>
        <dsp:cNvPr id="0" name=""/>
        <dsp:cNvSpPr/>
      </dsp:nvSpPr>
      <dsp:spPr>
        <a:xfrm>
          <a:off x="2128239" y="1397267"/>
          <a:ext cx="1009264" cy="3787316"/>
        </a:xfrm>
        <a:prstGeom prst="roundRect">
          <a:avLst>
            <a:gd name="adj" fmla="val 1000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endParaRPr lang="ru-RU" sz="1600" kern="1200" dirty="0" smtClean="0">
            <a:solidFill>
              <a:schemeClr val="tx1"/>
            </a:solidFill>
          </a:endParaRPr>
        </a:p>
        <a:p>
          <a:pPr lvl="0" algn="ctr" defTabSz="711200">
            <a:lnSpc>
              <a:spcPct val="90000"/>
            </a:lnSpc>
            <a:spcBef>
              <a:spcPct val="0"/>
            </a:spcBef>
            <a:spcAft>
              <a:spcPct val="35000"/>
            </a:spcAft>
          </a:pPr>
          <a:r>
            <a:rPr lang="ru-RU" sz="1200" kern="1200" dirty="0" smtClean="0">
              <a:solidFill>
                <a:schemeClr val="tx1"/>
              </a:solidFill>
            </a:rPr>
            <a:t>Мероприятия в области коммунального хозяйства в рамках </a:t>
          </a:r>
          <a:r>
            <a:rPr lang="ru-RU" sz="1200" kern="1200" dirty="0" err="1" smtClean="0">
              <a:solidFill>
                <a:schemeClr val="tx1"/>
              </a:solidFill>
            </a:rPr>
            <a:t>непрограммных</a:t>
          </a:r>
          <a:r>
            <a:rPr lang="ru-RU" sz="1200" kern="1200" dirty="0" smtClean="0">
              <a:solidFill>
                <a:schemeClr val="tx1"/>
              </a:solidFill>
            </a:rPr>
            <a:t> расходов (Закупка </a:t>
          </a:r>
          <a:r>
            <a:rPr lang="ru-RU" sz="1200" kern="1200" dirty="0" err="1" smtClean="0">
              <a:solidFill>
                <a:schemeClr val="tx1"/>
              </a:solidFill>
            </a:rPr>
            <a:t>товаров,работ</a:t>
          </a:r>
          <a:r>
            <a:rPr lang="ru-RU" sz="1200" kern="1200" dirty="0" smtClean="0">
              <a:solidFill>
                <a:schemeClr val="tx1"/>
              </a:solidFill>
            </a:rPr>
            <a:t> и услуг для государственных (муниципальных) нужд)  – </a:t>
          </a:r>
          <a:r>
            <a:rPr lang="ru-RU" sz="1200" b="1" kern="1200" dirty="0" smtClean="0">
              <a:solidFill>
                <a:schemeClr val="tx1"/>
              </a:solidFill>
            </a:rPr>
            <a:t>720,00 </a:t>
          </a:r>
          <a:r>
            <a:rPr lang="ru-RU" sz="1200" b="1" kern="1200" dirty="0" smtClean="0">
              <a:solidFill>
                <a:schemeClr val="tx1"/>
              </a:solidFill>
            </a:rPr>
            <a:t>тыс. руб</a:t>
          </a:r>
          <a:r>
            <a:rPr lang="ru-RU" sz="1200" kern="1200" dirty="0" smtClean="0">
              <a:solidFill>
                <a:schemeClr val="tx1"/>
              </a:solidFill>
            </a:rPr>
            <a:t>.</a:t>
          </a:r>
        </a:p>
        <a:p>
          <a:pPr lvl="0" algn="ctr" defTabSz="711200">
            <a:lnSpc>
              <a:spcPct val="90000"/>
            </a:lnSpc>
            <a:spcBef>
              <a:spcPct val="0"/>
            </a:spcBef>
            <a:spcAft>
              <a:spcPct val="35000"/>
            </a:spcAft>
          </a:pPr>
          <a:endParaRPr lang="ru-RU" sz="1400" kern="1200" dirty="0" smtClean="0">
            <a:solidFill>
              <a:schemeClr val="tx1"/>
            </a:solidFill>
          </a:endParaRPr>
        </a:p>
      </dsp:txBody>
      <dsp:txXfrm>
        <a:off x="2128239" y="1397267"/>
        <a:ext cx="1009264" cy="3787316"/>
      </dsp:txXfrm>
    </dsp:sp>
    <dsp:sp modelId="{027071A5-03A5-48B4-B0B7-498886322CA0}">
      <dsp:nvSpPr>
        <dsp:cNvPr id="0" name=""/>
        <dsp:cNvSpPr/>
      </dsp:nvSpPr>
      <dsp:spPr>
        <a:xfrm>
          <a:off x="3528399" y="0"/>
          <a:ext cx="2865194" cy="5544690"/>
        </a:xfrm>
        <a:prstGeom prst="roundRect">
          <a:avLst>
            <a:gd name="adj" fmla="val 10000"/>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Подраздел</a:t>
          </a:r>
        </a:p>
        <a:p>
          <a:pPr lvl="0" algn="ctr" defTabSz="666750">
            <a:lnSpc>
              <a:spcPct val="90000"/>
            </a:lnSpc>
            <a:spcBef>
              <a:spcPct val="0"/>
            </a:spcBef>
            <a:spcAft>
              <a:spcPct val="35000"/>
            </a:spcAft>
          </a:pPr>
          <a:r>
            <a:rPr lang="ru-RU" sz="1500" kern="1200" dirty="0" smtClean="0"/>
            <a:t>«Благоустройство» –       </a:t>
          </a:r>
        </a:p>
        <a:p>
          <a:pPr lvl="0" algn="ctr" defTabSz="666750">
            <a:lnSpc>
              <a:spcPct val="90000"/>
            </a:lnSpc>
            <a:spcBef>
              <a:spcPct val="0"/>
            </a:spcBef>
            <a:spcAft>
              <a:spcPct val="35000"/>
            </a:spcAft>
          </a:pPr>
          <a:r>
            <a:rPr lang="ru-RU" sz="1500" b="1" kern="1200" dirty="0" smtClean="0"/>
            <a:t>5005,00 </a:t>
          </a:r>
          <a:r>
            <a:rPr lang="ru-RU" sz="1500" b="1" kern="1200" dirty="0" smtClean="0"/>
            <a:t>тыс. руб.</a:t>
          </a:r>
          <a:endParaRPr lang="ru-RU" sz="1500" b="1" kern="1200" dirty="0"/>
        </a:p>
      </dsp:txBody>
      <dsp:txXfrm>
        <a:off x="3528399" y="0"/>
        <a:ext cx="2865194" cy="1663407"/>
      </dsp:txXfrm>
    </dsp:sp>
    <dsp:sp modelId="{D6732C26-C81D-4024-84F0-8B1DF34DAEE4}">
      <dsp:nvSpPr>
        <dsp:cNvPr id="0" name=""/>
        <dsp:cNvSpPr/>
      </dsp:nvSpPr>
      <dsp:spPr>
        <a:xfrm>
          <a:off x="3816425" y="2592282"/>
          <a:ext cx="2126433" cy="1135349"/>
        </a:xfrm>
        <a:prstGeom prst="roundRect">
          <a:avLst>
            <a:gd name="adj" fmla="val 1000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rPr>
            <a:t>Благоустройство населенных пунктов – </a:t>
          </a:r>
        </a:p>
        <a:p>
          <a:pPr lvl="0" algn="ctr" defTabSz="533400">
            <a:lnSpc>
              <a:spcPct val="90000"/>
            </a:lnSpc>
            <a:spcBef>
              <a:spcPct val="0"/>
            </a:spcBef>
            <a:spcAft>
              <a:spcPct val="35000"/>
            </a:spcAft>
          </a:pPr>
          <a:r>
            <a:rPr lang="ru-RU" sz="1200" b="1" kern="1200" dirty="0" smtClean="0">
              <a:solidFill>
                <a:schemeClr val="tx1"/>
              </a:solidFill>
            </a:rPr>
            <a:t>1800,00 </a:t>
          </a:r>
          <a:r>
            <a:rPr lang="ru-RU" sz="1200" b="1" kern="1200" dirty="0" smtClean="0">
              <a:solidFill>
                <a:schemeClr val="tx1"/>
              </a:solidFill>
            </a:rPr>
            <a:t>тыс. руб</a:t>
          </a:r>
          <a:r>
            <a:rPr lang="ru-RU" sz="1200" kern="1200" dirty="0" smtClean="0">
              <a:solidFill>
                <a:schemeClr val="tx1"/>
              </a:solidFill>
            </a:rPr>
            <a:t>.</a:t>
          </a:r>
          <a:endParaRPr lang="ru-RU" sz="1200" kern="1200" dirty="0">
            <a:solidFill>
              <a:schemeClr val="tx1"/>
            </a:solidFill>
          </a:endParaRPr>
        </a:p>
      </dsp:txBody>
      <dsp:txXfrm>
        <a:off x="3816425" y="2592282"/>
        <a:ext cx="2126433" cy="1135349"/>
      </dsp:txXfrm>
    </dsp:sp>
    <dsp:sp modelId="{5FC1CCE3-9B5C-4EEB-9D61-5B09925B04BE}">
      <dsp:nvSpPr>
        <dsp:cNvPr id="0" name=""/>
        <dsp:cNvSpPr/>
      </dsp:nvSpPr>
      <dsp:spPr>
        <a:xfrm>
          <a:off x="3600395" y="1476855"/>
          <a:ext cx="1892528" cy="948244"/>
        </a:xfrm>
        <a:prstGeom prst="roundRect">
          <a:avLst>
            <a:gd name="adj" fmla="val 1000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rPr>
            <a:t>Организация уличного освещения – </a:t>
          </a:r>
          <a:r>
            <a:rPr lang="ru-RU" sz="1200" b="1" kern="1200" dirty="0" smtClean="0">
              <a:solidFill>
                <a:schemeClr val="tx1"/>
              </a:solidFill>
            </a:rPr>
            <a:t>3200,00 </a:t>
          </a:r>
          <a:r>
            <a:rPr lang="ru-RU" sz="1200" b="1" kern="1200" dirty="0" smtClean="0">
              <a:solidFill>
                <a:schemeClr val="tx1"/>
              </a:solidFill>
            </a:rPr>
            <a:t>тыс. руб</a:t>
          </a:r>
          <a:r>
            <a:rPr lang="ru-RU" sz="1200" kern="1200" dirty="0" smtClean="0">
              <a:solidFill>
                <a:schemeClr val="tx1"/>
              </a:solidFill>
            </a:rPr>
            <a:t>.</a:t>
          </a:r>
          <a:endParaRPr lang="ru-RU" sz="1200" kern="1200" dirty="0">
            <a:solidFill>
              <a:schemeClr val="tx1"/>
            </a:solidFill>
          </a:endParaRPr>
        </a:p>
      </dsp:txBody>
      <dsp:txXfrm>
        <a:off x="3600395" y="1476855"/>
        <a:ext cx="1892528" cy="948244"/>
      </dsp:txXfrm>
    </dsp:sp>
    <dsp:sp modelId="{CE4354FE-4F83-425A-84AD-DF9284C83F7C}">
      <dsp:nvSpPr>
        <dsp:cNvPr id="0" name=""/>
        <dsp:cNvSpPr/>
      </dsp:nvSpPr>
      <dsp:spPr>
        <a:xfrm>
          <a:off x="4104461" y="3832203"/>
          <a:ext cx="2188656" cy="1303232"/>
        </a:xfrm>
        <a:prstGeom prst="roundRect">
          <a:avLst>
            <a:gd name="adj" fmla="val 1000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rPr>
            <a:t>Расходы на обеспечение мер на содержания мест захоронения– </a:t>
          </a:r>
        </a:p>
        <a:p>
          <a:pPr lvl="0" algn="ctr" defTabSz="533400">
            <a:lnSpc>
              <a:spcPct val="90000"/>
            </a:lnSpc>
            <a:spcBef>
              <a:spcPct val="0"/>
            </a:spcBef>
            <a:spcAft>
              <a:spcPct val="35000"/>
            </a:spcAft>
          </a:pPr>
          <a:r>
            <a:rPr lang="ru-RU" sz="1200" b="1" kern="1200" dirty="0" smtClean="0">
              <a:solidFill>
                <a:schemeClr val="tx1"/>
              </a:solidFill>
            </a:rPr>
            <a:t>5,00 тыс. руб</a:t>
          </a:r>
          <a:r>
            <a:rPr lang="ru-RU" sz="1200" kern="1200" dirty="0" smtClean="0">
              <a:solidFill>
                <a:schemeClr val="tx1"/>
              </a:solidFill>
            </a:rPr>
            <a:t>.</a:t>
          </a:r>
          <a:endParaRPr lang="ru-RU" sz="1200" kern="1200" dirty="0">
            <a:solidFill>
              <a:schemeClr val="tx1"/>
            </a:solidFill>
          </a:endParaRPr>
        </a:p>
      </dsp:txBody>
      <dsp:txXfrm>
        <a:off x="4104461" y="3832203"/>
        <a:ext cx="2188656" cy="1303232"/>
      </dsp:txXfrm>
    </dsp:sp>
  </dsp:spTree>
</dsp:drawing>
</file>

<file path=ppt/diagrams/layout1.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3d3#1">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30E2230-08A2-463D-9EF5-97A7E01A3E23}" type="datetimeFigureOut">
              <a:rPr lang="ru-RU" smtClean="0"/>
              <a:pPr/>
              <a:t>28.02.2023</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7D3AD90-2BF3-4FA3-B05D-A5EFEAB06A6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7D3AD90-2BF3-4FA3-B05D-A5EFEAB06A66}"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7D3AD90-2BF3-4FA3-B05D-A5EFEAB06A66}" type="slidenum">
              <a:rPr lang="ru-RU" smtClean="0"/>
              <a:pPr/>
              <a:t>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7D3AD90-2BF3-4FA3-B05D-A5EFEAB06A66}" type="slidenum">
              <a:rPr lang="ru-RU" smtClean="0"/>
              <a:pPr/>
              <a:t>8</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7D3AD90-2BF3-4FA3-B05D-A5EFEAB06A66}"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CD6748D-667D-4C0B-A357-C2393C6E4D87}" type="datetimeFigureOut">
              <a:rPr lang="ru-RU" smtClean="0"/>
              <a:pPr/>
              <a:t>28.02.2023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C5027E-438E-4F4D-ACEF-592C21A51F77}" type="slidenum">
              <a:rPr lang="ru-RU" smtClean="0"/>
              <a:pPr/>
              <a:t>‹#›</a:t>
            </a:fld>
            <a:endParaRPr lang="ru-RU"/>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CD6748D-667D-4C0B-A357-C2393C6E4D87}" type="datetimeFigureOut">
              <a:rPr lang="ru-RU" smtClean="0"/>
              <a:pPr/>
              <a:t>28.02.2023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C5027E-438E-4F4D-ACEF-592C21A51F7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CD6748D-667D-4C0B-A357-C2393C6E4D87}" type="datetimeFigureOut">
              <a:rPr lang="ru-RU" smtClean="0"/>
              <a:pPr/>
              <a:t>28.02.2023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C5027E-438E-4F4D-ACEF-592C21A51F7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CD6748D-667D-4C0B-A357-C2393C6E4D87}" type="datetimeFigureOut">
              <a:rPr lang="ru-RU" smtClean="0"/>
              <a:pPr/>
              <a:t>28.02.2023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C5027E-438E-4F4D-ACEF-592C21A51F7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CD6748D-667D-4C0B-A357-C2393C6E4D87}" type="datetimeFigureOut">
              <a:rPr lang="ru-RU" smtClean="0"/>
              <a:pPr/>
              <a:t>28.02.2023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C5027E-438E-4F4D-ACEF-592C21A51F77}" type="slidenum">
              <a:rPr lang="ru-RU" smtClean="0"/>
              <a:pPr/>
              <a:t>‹#›</a:t>
            </a:fld>
            <a:endParaRPr lang="ru-RU"/>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CD6748D-667D-4C0B-A357-C2393C6E4D87}" type="datetimeFigureOut">
              <a:rPr lang="ru-RU" smtClean="0"/>
              <a:pPr/>
              <a:t>28.02.2023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FC5027E-438E-4F4D-ACEF-592C21A51F7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22960" y="2582334"/>
            <a:ext cx="370332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440" y="2582334"/>
            <a:ext cx="370332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CD6748D-667D-4C0B-A357-C2393C6E4D87}" type="datetimeFigureOut">
              <a:rPr lang="ru-RU" smtClean="0"/>
              <a:pPr/>
              <a:t>28.02.2023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FC5027E-438E-4F4D-ACEF-592C21A51F7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CD6748D-667D-4C0B-A357-C2393C6E4D87}" type="datetimeFigureOut">
              <a:rPr lang="ru-RU" smtClean="0"/>
              <a:pPr/>
              <a:t>28.02.2023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FC5027E-438E-4F4D-ACEF-592C21A51F7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CD6748D-667D-4C0B-A357-C2393C6E4D87}" type="datetimeFigureOut">
              <a:rPr lang="ru-RU" smtClean="0"/>
              <a:pPr/>
              <a:t>28.02.2023</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1FC5027E-438E-4F4D-ACEF-592C21A51F7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CD6748D-667D-4C0B-A357-C2393C6E4D87}" type="datetimeFigureOut">
              <a:rPr lang="ru-RU" smtClean="0"/>
              <a:pPr/>
              <a:t>28.02.2023</a:t>
            </a:fld>
            <a:endParaRPr lang="ru-RU"/>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FC5027E-438E-4F4D-ACEF-592C21A51F7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2" y="0"/>
            <a:ext cx="9143989"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CD6748D-667D-4C0B-A357-C2393C6E4D87}" type="datetimeFigureOut">
              <a:rPr lang="ru-RU" smtClean="0"/>
              <a:pPr/>
              <a:t>28.02.2023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FC5027E-438E-4F4D-ACEF-592C21A51F7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CD6748D-667D-4C0B-A357-C2393C6E4D87}" type="datetimeFigureOut">
              <a:rPr lang="ru-RU" smtClean="0"/>
              <a:pPr/>
              <a:t>28.02.2023</a:t>
            </a:fld>
            <a:endParaRPr lang="ru-RU"/>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1FC5027E-438E-4F4D-ACEF-592C21A51F77}" type="slidenum">
              <a:rPr lang="ru-RU" smtClean="0"/>
              <a:pPr/>
              <a:t>‹#›</a:t>
            </a:fld>
            <a:endParaRPr lang="ru-RU"/>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TextBox 7"/>
          <p:cNvSpPr txBox="1"/>
          <p:nvPr/>
        </p:nvSpPr>
        <p:spPr>
          <a:xfrm>
            <a:off x="1547664" y="1412776"/>
            <a:ext cx="6408712" cy="3416320"/>
          </a:xfrm>
          <a:prstGeom prst="rect">
            <a:avLst/>
          </a:prstGeom>
          <a:noFill/>
        </p:spPr>
        <p:txBody>
          <a:bodyPr wrap="square" rtlCol="0">
            <a:spAutoFit/>
          </a:bodyPr>
          <a:lstStyle/>
          <a:p>
            <a:pPr algn="ctr"/>
            <a:r>
              <a:rPr lang="ru-RU" sz="5400" b="1" spc="300" dirty="0" smtClean="0">
                <a:solidFill>
                  <a:schemeClr val="accent1">
                    <a:lumMod val="50000"/>
                  </a:schemeClr>
                </a:solidFill>
                <a:effectLst>
                  <a:outerShdw blurRad="38100" dist="38100" dir="2700000" algn="tl">
                    <a:srgbClr val="000000">
                      <a:alpha val="43137"/>
                    </a:srgbClr>
                  </a:outerShdw>
                </a:effectLst>
                <a:latin typeface="Corbel" panose="020B0503020204020204" pitchFamily="34" charset="0"/>
                <a:cs typeface="Times New Roman" panose="02020603050405020304" pitchFamily="18" charset="0"/>
              </a:rPr>
              <a:t>ПРОЕКТ БЮДЖЕТА </a:t>
            </a:r>
          </a:p>
          <a:p>
            <a:pPr algn="ctr"/>
            <a:r>
              <a:rPr lang="ru-RU" sz="5400" b="1" spc="300" dirty="0" smtClean="0">
                <a:solidFill>
                  <a:schemeClr val="accent1">
                    <a:lumMod val="50000"/>
                  </a:schemeClr>
                </a:solidFill>
                <a:effectLst>
                  <a:outerShdw blurRad="38100" dist="38100" dir="2700000" algn="tl">
                    <a:srgbClr val="000000">
                      <a:alpha val="43137"/>
                    </a:srgbClr>
                  </a:outerShdw>
                </a:effectLst>
                <a:latin typeface="Corbel" panose="020B0503020204020204" pitchFamily="34" charset="0"/>
                <a:cs typeface="Times New Roman" panose="02020603050405020304" pitchFamily="18" charset="0"/>
              </a:rPr>
              <a:t>ДЛЯ ГРАЖДАН</a:t>
            </a:r>
          </a:p>
          <a:p>
            <a:pPr algn="ctr"/>
            <a:r>
              <a:rPr lang="ru-RU" sz="5400" b="1" spc="300" dirty="0" smtClean="0">
                <a:solidFill>
                  <a:schemeClr val="accent1">
                    <a:lumMod val="50000"/>
                  </a:schemeClr>
                </a:solidFill>
                <a:effectLst>
                  <a:outerShdw blurRad="38100" dist="38100" dir="2700000" algn="tl">
                    <a:srgbClr val="000000">
                      <a:alpha val="43137"/>
                    </a:srgbClr>
                  </a:outerShdw>
                </a:effectLst>
                <a:latin typeface="Corbel" panose="020B0503020204020204" pitchFamily="34" charset="0"/>
                <a:cs typeface="Times New Roman" panose="02020603050405020304" pitchFamily="18" charset="0"/>
              </a:rPr>
              <a:t>НА 2023 ГОД</a:t>
            </a:r>
            <a:endParaRPr lang="ru-RU" sz="5400" b="1" spc="300" dirty="0">
              <a:solidFill>
                <a:schemeClr val="accent1">
                  <a:lumMod val="50000"/>
                </a:schemeClr>
              </a:solidFill>
              <a:effectLst>
                <a:outerShdw blurRad="38100" dist="38100" dir="2700000" algn="tl">
                  <a:srgbClr val="000000">
                    <a:alpha val="43137"/>
                  </a:srgbClr>
                </a:outerShdw>
              </a:effectLst>
              <a:latin typeface="Corbel" panose="020B0503020204020204" pitchFamily="34" charset="0"/>
              <a:cs typeface="Times New Roman" panose="02020603050405020304" pitchFamily="18" charset="0"/>
            </a:endParaRPr>
          </a:p>
        </p:txBody>
      </p:sp>
      <p:sp>
        <p:nvSpPr>
          <p:cNvPr id="10" name="TextBox 9"/>
          <p:cNvSpPr txBox="1"/>
          <p:nvPr/>
        </p:nvSpPr>
        <p:spPr>
          <a:xfrm>
            <a:off x="1979712" y="620688"/>
            <a:ext cx="5760640" cy="646331"/>
          </a:xfrm>
          <a:prstGeom prst="rect">
            <a:avLst/>
          </a:prstGeom>
          <a:noFill/>
        </p:spPr>
        <p:txBody>
          <a:bodyPr wrap="square" rtlCol="0">
            <a:spAutoFit/>
          </a:bodyPr>
          <a:lstStyle/>
          <a:p>
            <a:pPr algn="ctr"/>
            <a:r>
              <a:rPr lang="ru-RU" dirty="0" smtClean="0">
                <a:solidFill>
                  <a:schemeClr val="accent1">
                    <a:lumMod val="50000"/>
                  </a:schemeClr>
                </a:solidFill>
                <a:latin typeface="Corbel" panose="020B0503020204020204" pitchFamily="34" charset="0"/>
              </a:rPr>
              <a:t>Муниципальное образование </a:t>
            </a:r>
          </a:p>
          <a:p>
            <a:pPr algn="ctr"/>
            <a:r>
              <a:rPr lang="ru-RU" dirty="0" smtClean="0">
                <a:solidFill>
                  <a:schemeClr val="accent1">
                    <a:lumMod val="50000"/>
                  </a:schemeClr>
                </a:solidFill>
                <a:latin typeface="Corbel" panose="020B0503020204020204" pitchFamily="34" charset="0"/>
              </a:rPr>
              <a:t>Павловское</a:t>
            </a:r>
            <a:r>
              <a:rPr lang="ru-RU" dirty="0" smtClean="0">
                <a:solidFill>
                  <a:schemeClr val="accent1">
                    <a:lumMod val="50000"/>
                  </a:schemeClr>
                </a:solidFill>
              </a:rPr>
              <a:t> сельское поселение </a:t>
            </a:r>
            <a:endParaRPr lang="ru-RU" dirty="0">
              <a:solidFill>
                <a:schemeClr val="accent1">
                  <a:lumMod val="50000"/>
                </a:schemeClr>
              </a:solidFill>
            </a:endParaRPr>
          </a:p>
        </p:txBody>
      </p:sp>
      <p:sp>
        <p:nvSpPr>
          <p:cNvPr id="11" name="TextBox 10"/>
          <p:cNvSpPr txBox="1"/>
          <p:nvPr/>
        </p:nvSpPr>
        <p:spPr>
          <a:xfrm>
            <a:off x="2195736" y="6381328"/>
            <a:ext cx="5040560" cy="369332"/>
          </a:xfrm>
          <a:prstGeom prst="rect">
            <a:avLst/>
          </a:prstGeom>
          <a:noFill/>
        </p:spPr>
        <p:txBody>
          <a:bodyPr wrap="square" rtlCol="0">
            <a:spAutoFit/>
          </a:bodyPr>
          <a:lstStyle/>
          <a:p>
            <a:pPr algn="ctr"/>
            <a:r>
              <a:rPr lang="ru-RU" dirty="0" smtClean="0">
                <a:solidFill>
                  <a:schemeClr val="bg1"/>
                </a:solidFill>
              </a:rPr>
              <a:t>Павловское, 2022 год</a:t>
            </a:r>
            <a:endParaRPr lang="ru-RU" dirty="0">
              <a:solidFill>
                <a:schemeClr val="bg1"/>
              </a:solidFill>
            </a:endParaRPr>
          </a:p>
        </p:txBody>
      </p:sp>
      <p:pic>
        <p:nvPicPr>
          <p:cNvPr id="1026" name="Picture 2" descr="Павловское СП_герб цвет с вч с кор"/>
          <p:cNvPicPr>
            <a:picLocks noChangeAspect="1" noChangeArrowheads="1"/>
          </p:cNvPicPr>
          <p:nvPr/>
        </p:nvPicPr>
        <p:blipFill>
          <a:blip r:embed="rId2" cstate="print"/>
          <a:srcRect l="18231" t="29413" r="20998" b="3017"/>
          <a:stretch>
            <a:fillRect/>
          </a:stretch>
        </p:blipFill>
        <p:spPr bwMode="auto">
          <a:xfrm>
            <a:off x="467544" y="188639"/>
            <a:ext cx="1512168" cy="25706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51520" y="116632"/>
            <a:ext cx="8352928" cy="576064"/>
          </a:xfrm>
          <a:prstGeom prst="roundRect">
            <a:avLst/>
          </a:prstGeom>
          <a:solidFill>
            <a:schemeClr val="accent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2">
                    <a:lumMod val="50000"/>
                  </a:schemeClr>
                </a:solidFill>
              </a:rPr>
              <a:t>ДОХОДЫ И РАСХОДЫ</a:t>
            </a:r>
          </a:p>
          <a:p>
            <a:pPr algn="ctr"/>
            <a:r>
              <a:rPr lang="ru-RU" sz="1600" dirty="0" smtClean="0">
                <a:solidFill>
                  <a:schemeClr val="tx2">
                    <a:lumMod val="50000"/>
                  </a:schemeClr>
                </a:solidFill>
              </a:rPr>
              <a:t>МУНИЦИПАЛЬНОГО ОБРАЗОВАНИЯ ПАВЛОВСКОЕ СЕЛЬСКОЕ ПОСЕЛЕНИЕ, тыс. руб.</a:t>
            </a:r>
            <a:endParaRPr lang="ru-RU" sz="1600" dirty="0">
              <a:solidFill>
                <a:schemeClr val="tx2">
                  <a:lumMod val="50000"/>
                </a:schemeClr>
              </a:solidFill>
            </a:endParaRPr>
          </a:p>
        </p:txBody>
      </p:sp>
      <p:graphicFrame>
        <p:nvGraphicFramePr>
          <p:cNvPr id="3" name="Таблица 2"/>
          <p:cNvGraphicFramePr>
            <a:graphicFrameLocks noGrp="1"/>
          </p:cNvGraphicFramePr>
          <p:nvPr/>
        </p:nvGraphicFramePr>
        <p:xfrm>
          <a:off x="755576" y="692696"/>
          <a:ext cx="7272808" cy="5699760"/>
        </p:xfrm>
        <a:graphic>
          <a:graphicData uri="http://schemas.openxmlformats.org/drawingml/2006/table">
            <a:tbl>
              <a:tblPr firstRow="1" bandRow="1">
                <a:tableStyleId>{21E4AEA4-8DFA-4A89-87EB-49C32662AFE0}</a:tableStyleId>
              </a:tblPr>
              <a:tblGrid>
                <a:gridCol w="3668026"/>
                <a:gridCol w="1201594"/>
                <a:gridCol w="1201594"/>
                <a:gridCol w="1201594"/>
              </a:tblGrid>
              <a:tr h="285547">
                <a:tc>
                  <a:txBody>
                    <a:bodyPr/>
                    <a:lstStyle/>
                    <a:p>
                      <a:pPr algn="ctr"/>
                      <a:r>
                        <a:rPr lang="ru-RU" sz="1400" dirty="0" smtClean="0"/>
                        <a:t>Наименование</a:t>
                      </a:r>
                      <a:r>
                        <a:rPr lang="ru-RU" sz="1400" baseline="0" dirty="0" smtClean="0"/>
                        <a:t> показателя </a:t>
                      </a:r>
                      <a:endParaRPr lang="ru-RU" sz="1400" dirty="0"/>
                    </a:p>
                  </a:txBody>
                  <a:tcPr/>
                </a:tc>
                <a:tc>
                  <a:txBody>
                    <a:bodyPr/>
                    <a:lstStyle/>
                    <a:p>
                      <a:pPr algn="ctr"/>
                      <a:r>
                        <a:rPr lang="ru-RU" sz="1400" dirty="0" smtClean="0"/>
                        <a:t>2023 </a:t>
                      </a:r>
                      <a:r>
                        <a:rPr lang="ru-RU" sz="1400" dirty="0" smtClean="0"/>
                        <a:t>год</a:t>
                      </a:r>
                      <a:endParaRPr lang="ru-RU" sz="1400" dirty="0"/>
                    </a:p>
                  </a:txBody>
                  <a:tcPr/>
                </a:tc>
                <a:tc>
                  <a:txBody>
                    <a:bodyPr/>
                    <a:lstStyle/>
                    <a:p>
                      <a:pPr algn="ctr"/>
                      <a:r>
                        <a:rPr lang="ru-RU" sz="1400" dirty="0" smtClean="0"/>
                        <a:t>2024 </a:t>
                      </a:r>
                      <a:r>
                        <a:rPr lang="ru-RU" sz="1400" dirty="0" smtClean="0"/>
                        <a:t>год</a:t>
                      </a:r>
                      <a:endParaRPr lang="ru-RU" sz="1400" dirty="0"/>
                    </a:p>
                  </a:txBody>
                  <a:tcPr/>
                </a:tc>
                <a:tc>
                  <a:txBody>
                    <a:bodyPr/>
                    <a:lstStyle/>
                    <a:p>
                      <a:pPr algn="ctr"/>
                      <a:r>
                        <a:rPr lang="ru-RU" sz="1400" dirty="0" smtClean="0"/>
                        <a:t>2025</a:t>
                      </a:r>
                      <a:r>
                        <a:rPr lang="ru-RU" sz="1400" baseline="0" dirty="0" smtClean="0"/>
                        <a:t> </a:t>
                      </a:r>
                      <a:r>
                        <a:rPr lang="ru-RU" sz="1400" baseline="0" dirty="0" smtClean="0"/>
                        <a:t>год</a:t>
                      </a:r>
                      <a:endParaRPr lang="ru-RU" sz="1400" dirty="0"/>
                    </a:p>
                  </a:txBody>
                  <a:tcPr/>
                </a:tc>
              </a:tr>
              <a:tr h="285547">
                <a:tc>
                  <a:txBody>
                    <a:bodyPr/>
                    <a:lstStyle/>
                    <a:p>
                      <a:r>
                        <a:rPr lang="ru-RU" sz="1400" b="1" dirty="0" smtClean="0"/>
                        <a:t>ДОХОДЫ</a:t>
                      </a:r>
                      <a:r>
                        <a:rPr lang="ru-RU" sz="1400" b="1" baseline="0" dirty="0" smtClean="0"/>
                        <a:t> </a:t>
                      </a:r>
                      <a:r>
                        <a:rPr lang="ru-RU" sz="1400" baseline="0" dirty="0" smtClean="0"/>
                        <a:t>всего, в том числе:</a:t>
                      </a:r>
                      <a:endParaRPr lang="ru-RU" sz="1400" dirty="0"/>
                    </a:p>
                  </a:txBody>
                  <a:tcPr/>
                </a:tc>
                <a:tc>
                  <a:txBody>
                    <a:bodyPr/>
                    <a:lstStyle/>
                    <a:p>
                      <a:pPr algn="ctr"/>
                      <a:r>
                        <a:rPr lang="ru-RU" sz="1400" b="1" dirty="0" smtClean="0">
                          <a:solidFill>
                            <a:schemeClr val="tx1"/>
                          </a:solidFill>
                        </a:rPr>
                        <a:t>36499,30</a:t>
                      </a:r>
                      <a:endParaRPr lang="ru-RU" sz="1400" b="1" dirty="0" smtClean="0">
                        <a:solidFill>
                          <a:schemeClr val="tx1"/>
                        </a:solidFill>
                      </a:endParaRPr>
                    </a:p>
                  </a:txBody>
                  <a:tcPr/>
                </a:tc>
                <a:tc>
                  <a:txBody>
                    <a:bodyPr/>
                    <a:lstStyle/>
                    <a:p>
                      <a:pPr algn="ctr"/>
                      <a:r>
                        <a:rPr lang="ru-RU" sz="1400" b="1" dirty="0" smtClean="0">
                          <a:solidFill>
                            <a:schemeClr val="tx1"/>
                          </a:solidFill>
                        </a:rPr>
                        <a:t>38353,20</a:t>
                      </a:r>
                      <a:endParaRPr lang="ru-RU" sz="1400" b="1" dirty="0">
                        <a:solidFill>
                          <a:schemeClr val="tx1"/>
                        </a:solidFill>
                      </a:endParaRPr>
                    </a:p>
                  </a:txBody>
                  <a:tcPr/>
                </a:tc>
                <a:tc>
                  <a:txBody>
                    <a:bodyPr/>
                    <a:lstStyle/>
                    <a:p>
                      <a:pPr algn="ctr"/>
                      <a:r>
                        <a:rPr lang="ru-RU" sz="1400" b="1" dirty="0" smtClean="0">
                          <a:solidFill>
                            <a:schemeClr val="tx1"/>
                          </a:solidFill>
                        </a:rPr>
                        <a:t>31280,40 </a:t>
                      </a:r>
                      <a:endParaRPr lang="ru-RU" sz="1400" b="1" dirty="0">
                        <a:solidFill>
                          <a:schemeClr val="tx1"/>
                        </a:solidFill>
                      </a:endParaRPr>
                    </a:p>
                  </a:txBody>
                  <a:tcPr/>
                </a:tc>
              </a:tr>
              <a:tr h="285547">
                <a:tc>
                  <a:txBody>
                    <a:bodyPr/>
                    <a:lstStyle/>
                    <a:p>
                      <a:r>
                        <a:rPr lang="ru-RU" sz="1400" dirty="0" smtClean="0"/>
                        <a:t>Налоговые и неналоговые доходы</a:t>
                      </a:r>
                      <a:endParaRPr lang="ru-RU" sz="1400" dirty="0"/>
                    </a:p>
                  </a:txBody>
                  <a:tcPr/>
                </a:tc>
                <a:tc>
                  <a:txBody>
                    <a:bodyPr/>
                    <a:lstStyle/>
                    <a:p>
                      <a:pPr algn="ctr"/>
                      <a:r>
                        <a:rPr lang="ru-RU" sz="1400" dirty="0" smtClean="0">
                          <a:solidFill>
                            <a:schemeClr val="tx1"/>
                          </a:solidFill>
                        </a:rPr>
                        <a:t>26557,00</a:t>
                      </a:r>
                      <a:endParaRPr lang="ru-RU" sz="1400" dirty="0">
                        <a:solidFill>
                          <a:schemeClr val="tx1"/>
                        </a:solidFill>
                      </a:endParaRPr>
                    </a:p>
                  </a:txBody>
                  <a:tcPr/>
                </a:tc>
                <a:tc>
                  <a:txBody>
                    <a:bodyPr/>
                    <a:lstStyle/>
                    <a:p>
                      <a:pPr algn="ctr"/>
                      <a:r>
                        <a:rPr lang="ru-RU" sz="1400" baseline="0" dirty="0" smtClean="0">
                          <a:solidFill>
                            <a:schemeClr val="tx1"/>
                          </a:solidFill>
                        </a:rPr>
                        <a:t>26557,0</a:t>
                      </a:r>
                      <a:endParaRPr lang="ru-RU" sz="1400" dirty="0">
                        <a:solidFill>
                          <a:schemeClr val="tx1"/>
                        </a:solidFill>
                      </a:endParaRPr>
                    </a:p>
                  </a:txBody>
                  <a:tcPr/>
                </a:tc>
                <a:tc>
                  <a:txBody>
                    <a:bodyPr/>
                    <a:lstStyle/>
                    <a:p>
                      <a:pPr algn="ctr"/>
                      <a:r>
                        <a:rPr lang="ru-RU" sz="1400" dirty="0" smtClean="0">
                          <a:solidFill>
                            <a:schemeClr val="tx1"/>
                          </a:solidFill>
                        </a:rPr>
                        <a:t>26557,0</a:t>
                      </a:r>
                      <a:endParaRPr lang="ru-RU" sz="1400" dirty="0">
                        <a:solidFill>
                          <a:schemeClr val="tx1"/>
                        </a:solidFill>
                      </a:endParaRPr>
                    </a:p>
                  </a:txBody>
                  <a:tcPr/>
                </a:tc>
              </a:tr>
              <a:tr h="285547">
                <a:tc>
                  <a:txBody>
                    <a:bodyPr/>
                    <a:lstStyle/>
                    <a:p>
                      <a:r>
                        <a:rPr lang="ru-RU" sz="1400" dirty="0" smtClean="0"/>
                        <a:t>Безвозмездные</a:t>
                      </a:r>
                      <a:r>
                        <a:rPr lang="ru-RU" sz="1400" baseline="0" dirty="0" smtClean="0"/>
                        <a:t> поступления </a:t>
                      </a:r>
                      <a:endParaRPr lang="ru-RU" sz="1400" dirty="0"/>
                    </a:p>
                  </a:txBody>
                  <a:tcPr/>
                </a:tc>
                <a:tc>
                  <a:txBody>
                    <a:bodyPr/>
                    <a:lstStyle/>
                    <a:p>
                      <a:pPr algn="ctr"/>
                      <a:r>
                        <a:rPr lang="ru-RU" sz="1400" dirty="0" smtClean="0">
                          <a:solidFill>
                            <a:schemeClr val="tx1"/>
                          </a:solidFill>
                        </a:rPr>
                        <a:t>9942,30</a:t>
                      </a:r>
                      <a:endParaRPr lang="ru-RU" sz="1400" dirty="0">
                        <a:solidFill>
                          <a:schemeClr val="tx1"/>
                        </a:solidFill>
                      </a:endParaRPr>
                    </a:p>
                  </a:txBody>
                  <a:tcPr/>
                </a:tc>
                <a:tc>
                  <a:txBody>
                    <a:bodyPr/>
                    <a:lstStyle/>
                    <a:p>
                      <a:pPr algn="ctr"/>
                      <a:r>
                        <a:rPr lang="ru-RU" sz="1400" dirty="0" smtClean="0">
                          <a:solidFill>
                            <a:schemeClr val="tx1"/>
                          </a:solidFill>
                        </a:rPr>
                        <a:t>11796,20</a:t>
                      </a:r>
                      <a:endParaRPr lang="ru-RU" sz="1400" dirty="0">
                        <a:solidFill>
                          <a:schemeClr val="tx1"/>
                        </a:solidFill>
                      </a:endParaRPr>
                    </a:p>
                  </a:txBody>
                  <a:tcPr/>
                </a:tc>
                <a:tc>
                  <a:txBody>
                    <a:bodyPr/>
                    <a:lstStyle/>
                    <a:p>
                      <a:pPr algn="ctr"/>
                      <a:r>
                        <a:rPr lang="ru-RU" sz="1400" dirty="0" smtClean="0">
                          <a:solidFill>
                            <a:schemeClr val="tx1"/>
                          </a:solidFill>
                        </a:rPr>
                        <a:t>4723,40</a:t>
                      </a:r>
                      <a:endParaRPr lang="ru-RU" sz="1400" dirty="0">
                        <a:solidFill>
                          <a:schemeClr val="tx1"/>
                        </a:solidFill>
                      </a:endParaRPr>
                    </a:p>
                  </a:txBody>
                  <a:tcPr/>
                </a:tc>
              </a:tr>
              <a:tr h="285547">
                <a:tc>
                  <a:txBody>
                    <a:bodyPr/>
                    <a:lstStyle/>
                    <a:p>
                      <a:r>
                        <a:rPr lang="ru-RU" sz="1400" b="1" dirty="0" smtClean="0"/>
                        <a:t>РАСХОДЫ </a:t>
                      </a:r>
                      <a:r>
                        <a:rPr lang="ru-RU" sz="1400" dirty="0" smtClean="0"/>
                        <a:t>всего, в том числе</a:t>
                      </a:r>
                      <a:r>
                        <a:rPr lang="ru-RU" sz="1400" baseline="0" dirty="0" smtClean="0"/>
                        <a:t>:</a:t>
                      </a:r>
                      <a:endParaRPr lang="ru-RU"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t>38663,30 </a:t>
                      </a:r>
                      <a:endParaRPr lang="ru-RU" sz="1400" b="1" dirty="0"/>
                    </a:p>
                  </a:txBody>
                  <a:tcPr/>
                </a:tc>
                <a:tc>
                  <a:txBody>
                    <a:bodyPr/>
                    <a:lstStyle/>
                    <a:p>
                      <a:pPr algn="ctr"/>
                      <a:r>
                        <a:rPr lang="ru-RU" sz="1400" b="1" dirty="0" smtClean="0"/>
                        <a:t>41708,21</a:t>
                      </a:r>
                      <a:endParaRPr lang="ru-RU" sz="1400" b="1" dirty="0"/>
                    </a:p>
                  </a:txBody>
                  <a:tcPr/>
                </a:tc>
                <a:tc>
                  <a:txBody>
                    <a:bodyPr/>
                    <a:lstStyle/>
                    <a:p>
                      <a:pPr algn="ctr"/>
                      <a:r>
                        <a:rPr lang="ru-RU" sz="1400" b="1" dirty="0" smtClean="0"/>
                        <a:t>33966,30</a:t>
                      </a:r>
                      <a:endParaRPr lang="ru-RU" sz="1400" b="1" dirty="0"/>
                    </a:p>
                  </a:txBody>
                  <a:tcPr/>
                </a:tc>
              </a:tr>
              <a:tr h="285547">
                <a:tc>
                  <a:txBody>
                    <a:bodyPr/>
                    <a:lstStyle/>
                    <a:p>
                      <a:r>
                        <a:rPr lang="ru-RU" sz="1400" dirty="0" smtClean="0"/>
                        <a:t>Общегосударственные</a:t>
                      </a:r>
                      <a:r>
                        <a:rPr lang="ru-RU" sz="1400" baseline="0" dirty="0" smtClean="0"/>
                        <a:t> вопросы</a:t>
                      </a:r>
                      <a:endParaRPr lang="ru-RU" sz="1400" dirty="0"/>
                    </a:p>
                  </a:txBody>
                  <a:tcPr/>
                </a:tc>
                <a:tc>
                  <a:txBody>
                    <a:bodyPr/>
                    <a:lstStyle/>
                    <a:p>
                      <a:pPr algn="ctr"/>
                      <a:r>
                        <a:rPr lang="ru-RU" sz="1400" dirty="0" smtClean="0"/>
                        <a:t>5280,60</a:t>
                      </a:r>
                      <a:endParaRPr lang="ru-RU" sz="1400" dirty="0"/>
                    </a:p>
                  </a:txBody>
                  <a:tcPr/>
                </a:tc>
                <a:tc>
                  <a:txBody>
                    <a:bodyPr/>
                    <a:lstStyle/>
                    <a:p>
                      <a:pPr algn="ctr"/>
                      <a:r>
                        <a:rPr lang="ru-RU" sz="1400" dirty="0" smtClean="0"/>
                        <a:t>4680,60</a:t>
                      </a:r>
                      <a:endParaRPr lang="ru-RU" sz="1400" dirty="0"/>
                    </a:p>
                  </a:txBody>
                  <a:tcPr/>
                </a:tc>
                <a:tc>
                  <a:txBody>
                    <a:bodyPr/>
                    <a:lstStyle/>
                    <a:p>
                      <a:pPr algn="ctr"/>
                      <a:r>
                        <a:rPr lang="ru-RU" sz="1400" dirty="0" smtClean="0"/>
                        <a:t>4680,60</a:t>
                      </a:r>
                      <a:endParaRPr lang="ru-RU" sz="1400" dirty="0"/>
                    </a:p>
                  </a:txBody>
                  <a:tcPr/>
                </a:tc>
              </a:tr>
              <a:tr h="285547">
                <a:tc>
                  <a:txBody>
                    <a:bodyPr/>
                    <a:lstStyle/>
                    <a:p>
                      <a:r>
                        <a:rPr lang="ru-RU" sz="1400" dirty="0" smtClean="0"/>
                        <a:t>Национальная оборона</a:t>
                      </a:r>
                      <a:endParaRPr lang="ru-RU" sz="1400" dirty="0"/>
                    </a:p>
                  </a:txBody>
                  <a:tcPr/>
                </a:tc>
                <a:tc>
                  <a:txBody>
                    <a:bodyPr/>
                    <a:lstStyle/>
                    <a:p>
                      <a:pPr algn="ctr"/>
                      <a:r>
                        <a:rPr lang="ru-RU" sz="1400" dirty="0" smtClean="0"/>
                        <a:t>289,60</a:t>
                      </a:r>
                      <a:endParaRPr lang="ru-RU" sz="1400" dirty="0"/>
                    </a:p>
                  </a:txBody>
                  <a:tcPr/>
                </a:tc>
                <a:tc>
                  <a:txBody>
                    <a:bodyPr/>
                    <a:lstStyle/>
                    <a:p>
                      <a:pPr algn="ctr"/>
                      <a:r>
                        <a:rPr lang="ru-RU" sz="1400" dirty="0" smtClean="0"/>
                        <a:t>302,30</a:t>
                      </a:r>
                      <a:endParaRPr lang="ru-RU" sz="1400" dirty="0"/>
                    </a:p>
                  </a:txBody>
                  <a:tcPr/>
                </a:tc>
                <a:tc>
                  <a:txBody>
                    <a:bodyPr/>
                    <a:lstStyle/>
                    <a:p>
                      <a:pPr algn="ctr"/>
                      <a:r>
                        <a:rPr lang="ru-RU" sz="1400" dirty="0" smtClean="0"/>
                        <a:t>312,60</a:t>
                      </a:r>
                      <a:endParaRPr lang="ru-RU" sz="1400" dirty="0"/>
                    </a:p>
                  </a:txBody>
                  <a:tcPr/>
                </a:tc>
              </a:tr>
              <a:tr h="285547">
                <a:tc>
                  <a:txBody>
                    <a:bodyPr/>
                    <a:lstStyle/>
                    <a:p>
                      <a:r>
                        <a:rPr lang="ru-RU" sz="1400" dirty="0" smtClean="0"/>
                        <a:t>Национальная безопасность </a:t>
                      </a:r>
                      <a:endParaRPr lang="ru-RU" sz="1400" dirty="0"/>
                    </a:p>
                  </a:txBody>
                  <a:tcPr/>
                </a:tc>
                <a:tc>
                  <a:txBody>
                    <a:bodyPr/>
                    <a:lstStyle/>
                    <a:p>
                      <a:pPr algn="ctr"/>
                      <a:r>
                        <a:rPr lang="ru-RU" sz="1400" dirty="0" smtClean="0"/>
                        <a:t>300,00</a:t>
                      </a:r>
                      <a:endParaRPr lang="ru-RU" sz="1400" dirty="0"/>
                    </a:p>
                  </a:txBody>
                  <a:tcPr/>
                </a:tc>
                <a:tc>
                  <a:txBody>
                    <a:bodyPr/>
                    <a:lstStyle/>
                    <a:p>
                      <a:pPr algn="ctr"/>
                      <a:r>
                        <a:rPr lang="ru-RU" sz="1400" dirty="0" smtClean="0"/>
                        <a:t>200,00</a:t>
                      </a:r>
                      <a:endParaRPr lang="ru-RU" sz="1400" dirty="0"/>
                    </a:p>
                  </a:txBody>
                  <a:tcPr/>
                </a:tc>
                <a:tc>
                  <a:txBody>
                    <a:bodyPr/>
                    <a:lstStyle/>
                    <a:p>
                      <a:pPr algn="ctr"/>
                      <a:r>
                        <a:rPr lang="ru-RU" sz="1400" dirty="0" smtClean="0"/>
                        <a:t>200,00</a:t>
                      </a:r>
                      <a:endParaRPr lang="ru-RU" sz="1400" dirty="0"/>
                    </a:p>
                  </a:txBody>
                  <a:tcPr/>
                </a:tc>
              </a:tr>
              <a:tr h="285547">
                <a:tc>
                  <a:txBody>
                    <a:bodyPr/>
                    <a:lstStyle/>
                    <a:p>
                      <a:r>
                        <a:rPr lang="ru-RU" sz="1400" dirty="0" smtClean="0"/>
                        <a:t>Национальная экономика</a:t>
                      </a:r>
                      <a:endParaRPr lang="ru-RU" sz="1400" dirty="0"/>
                    </a:p>
                  </a:txBody>
                  <a:tcPr/>
                </a:tc>
                <a:tc>
                  <a:txBody>
                    <a:bodyPr/>
                    <a:lstStyle/>
                    <a:p>
                      <a:pPr algn="ctr"/>
                      <a:r>
                        <a:rPr lang="ru-RU" sz="1400" dirty="0" smtClean="0"/>
                        <a:t>220,00</a:t>
                      </a:r>
                      <a:endParaRPr lang="ru-RU" sz="1400" dirty="0"/>
                    </a:p>
                  </a:txBody>
                  <a:tcPr/>
                </a:tc>
                <a:tc>
                  <a:txBody>
                    <a:bodyPr/>
                    <a:lstStyle/>
                    <a:p>
                      <a:pPr algn="ctr"/>
                      <a:r>
                        <a:rPr lang="ru-RU" sz="1400" dirty="0" smtClean="0"/>
                        <a:t>220,00</a:t>
                      </a:r>
                      <a:endParaRPr lang="ru-RU" sz="1400" dirty="0"/>
                    </a:p>
                  </a:txBody>
                  <a:tcPr/>
                </a:tc>
                <a:tc>
                  <a:txBody>
                    <a:bodyPr/>
                    <a:lstStyle/>
                    <a:p>
                      <a:pPr algn="ctr"/>
                      <a:r>
                        <a:rPr lang="ru-RU" sz="1400" dirty="0" smtClean="0"/>
                        <a:t>220,00</a:t>
                      </a:r>
                      <a:endParaRPr lang="ru-RU" sz="1400" dirty="0"/>
                    </a:p>
                  </a:txBody>
                  <a:tcPr/>
                </a:tc>
              </a:tr>
              <a:tr h="285547">
                <a:tc>
                  <a:txBody>
                    <a:bodyPr/>
                    <a:lstStyle/>
                    <a:p>
                      <a:r>
                        <a:rPr lang="ru-RU" sz="1400" dirty="0" smtClean="0"/>
                        <a:t>Жилищно-коммунальное хозяйство</a:t>
                      </a:r>
                      <a:r>
                        <a:rPr lang="ru-RU" sz="1400" baseline="0" dirty="0" smtClean="0"/>
                        <a:t> </a:t>
                      </a:r>
                      <a:endParaRPr lang="ru-RU" sz="1400" dirty="0"/>
                    </a:p>
                  </a:txBody>
                  <a:tcPr/>
                </a:tc>
                <a:tc>
                  <a:txBody>
                    <a:bodyPr/>
                    <a:lstStyle/>
                    <a:p>
                      <a:pPr algn="ctr"/>
                      <a:r>
                        <a:rPr lang="ru-RU" sz="1400" dirty="0" smtClean="0"/>
                        <a:t>18045,20</a:t>
                      </a:r>
                      <a:endParaRPr lang="ru-RU" sz="1400" dirty="0"/>
                    </a:p>
                  </a:txBody>
                  <a:tcPr/>
                </a:tc>
                <a:tc>
                  <a:txBody>
                    <a:bodyPr/>
                    <a:lstStyle/>
                    <a:p>
                      <a:pPr algn="ctr"/>
                      <a:r>
                        <a:rPr lang="ru-RU" sz="1400" dirty="0" smtClean="0"/>
                        <a:t>15325,20</a:t>
                      </a:r>
                      <a:endParaRPr lang="ru-RU" sz="1400" dirty="0"/>
                    </a:p>
                  </a:txBody>
                  <a:tcPr/>
                </a:tc>
                <a:tc>
                  <a:txBody>
                    <a:bodyPr/>
                    <a:lstStyle/>
                    <a:p>
                      <a:pPr algn="ctr"/>
                      <a:r>
                        <a:rPr lang="ru-RU" sz="1400" dirty="0" smtClean="0"/>
                        <a:t>15125,20</a:t>
                      </a:r>
                      <a:endParaRPr lang="ru-RU" sz="1400" dirty="0"/>
                    </a:p>
                  </a:txBody>
                  <a:tcPr/>
                </a:tc>
              </a:tr>
              <a:tr h="285547">
                <a:tc>
                  <a:txBody>
                    <a:bodyPr/>
                    <a:lstStyle/>
                    <a:p>
                      <a:r>
                        <a:rPr lang="ru-RU" sz="1400" dirty="0" smtClean="0"/>
                        <a:t>Образование</a:t>
                      </a:r>
                      <a:r>
                        <a:rPr lang="ru-RU" sz="1400" baseline="0" dirty="0" smtClean="0"/>
                        <a:t> </a:t>
                      </a:r>
                      <a:endParaRPr lang="ru-RU" sz="1400" dirty="0"/>
                    </a:p>
                  </a:txBody>
                  <a:tcPr/>
                </a:tc>
                <a:tc>
                  <a:txBody>
                    <a:bodyPr/>
                    <a:lstStyle/>
                    <a:p>
                      <a:pPr algn="ctr"/>
                      <a:r>
                        <a:rPr lang="ru-RU" sz="1400" dirty="0" smtClean="0"/>
                        <a:t>0</a:t>
                      </a:r>
                      <a:endParaRPr lang="ru-RU" sz="1400" dirty="0"/>
                    </a:p>
                  </a:txBody>
                  <a:tcPr/>
                </a:tc>
                <a:tc>
                  <a:txBody>
                    <a:bodyPr/>
                    <a:lstStyle/>
                    <a:p>
                      <a:pPr algn="ctr"/>
                      <a:r>
                        <a:rPr lang="ru-RU" sz="1400" dirty="0" smtClean="0"/>
                        <a:t>0</a:t>
                      </a:r>
                      <a:endParaRPr lang="ru-RU" sz="1400" dirty="0"/>
                    </a:p>
                  </a:txBody>
                  <a:tcPr/>
                </a:tc>
                <a:tc>
                  <a:txBody>
                    <a:bodyPr/>
                    <a:lstStyle/>
                    <a:p>
                      <a:pPr algn="ctr"/>
                      <a:r>
                        <a:rPr lang="ru-RU" sz="1400" dirty="0" smtClean="0"/>
                        <a:t>0</a:t>
                      </a:r>
                      <a:endParaRPr lang="ru-RU" sz="1400" dirty="0"/>
                    </a:p>
                  </a:txBody>
                  <a:tcPr/>
                </a:tc>
              </a:tr>
              <a:tr h="285547">
                <a:tc>
                  <a:txBody>
                    <a:bodyPr/>
                    <a:lstStyle/>
                    <a:p>
                      <a:r>
                        <a:rPr lang="ru-RU" sz="1400" dirty="0" smtClean="0"/>
                        <a:t>Культура и кинематография</a:t>
                      </a:r>
                      <a:endParaRPr lang="ru-RU" sz="1400" dirty="0"/>
                    </a:p>
                  </a:txBody>
                  <a:tcPr/>
                </a:tc>
                <a:tc>
                  <a:txBody>
                    <a:bodyPr/>
                    <a:lstStyle/>
                    <a:p>
                      <a:pPr algn="ctr"/>
                      <a:r>
                        <a:rPr lang="ru-RU" sz="1400" dirty="0" smtClean="0"/>
                        <a:t>13205,50</a:t>
                      </a:r>
                      <a:endParaRPr lang="ru-RU" sz="1400" dirty="0"/>
                    </a:p>
                  </a:txBody>
                  <a:tcPr/>
                </a:tc>
                <a:tc>
                  <a:txBody>
                    <a:bodyPr/>
                    <a:lstStyle/>
                    <a:p>
                      <a:pPr algn="ctr"/>
                      <a:r>
                        <a:rPr lang="ru-RU" sz="1400" dirty="0" smtClean="0"/>
                        <a:t>19567,71</a:t>
                      </a:r>
                      <a:endParaRPr lang="ru-RU" sz="1400" dirty="0"/>
                    </a:p>
                  </a:txBody>
                  <a:tcPr/>
                </a:tc>
                <a:tc>
                  <a:txBody>
                    <a:bodyPr/>
                    <a:lstStyle/>
                    <a:p>
                      <a:pPr algn="ctr"/>
                      <a:r>
                        <a:rPr lang="ru-RU" sz="1400" dirty="0" smtClean="0"/>
                        <a:t>12105,50</a:t>
                      </a:r>
                      <a:endParaRPr lang="ru-RU" sz="1400" dirty="0"/>
                    </a:p>
                  </a:txBody>
                  <a:tcPr/>
                </a:tc>
              </a:tr>
              <a:tr h="285547">
                <a:tc>
                  <a:txBody>
                    <a:bodyPr/>
                    <a:lstStyle/>
                    <a:p>
                      <a:r>
                        <a:rPr lang="ru-RU" sz="1400" dirty="0" smtClean="0"/>
                        <a:t>Социальная политика</a:t>
                      </a:r>
                      <a:endParaRPr lang="ru-RU" sz="1400" dirty="0"/>
                    </a:p>
                  </a:txBody>
                  <a:tcPr/>
                </a:tc>
                <a:tc>
                  <a:txBody>
                    <a:bodyPr/>
                    <a:lstStyle/>
                    <a:p>
                      <a:pPr algn="ctr"/>
                      <a:r>
                        <a:rPr lang="ru-RU" sz="1400" dirty="0" smtClean="0"/>
                        <a:t>1322,40</a:t>
                      </a:r>
                      <a:endParaRPr lang="ru-RU" sz="1400" dirty="0"/>
                    </a:p>
                  </a:txBody>
                  <a:tcPr/>
                </a:tc>
                <a:tc>
                  <a:txBody>
                    <a:bodyPr/>
                    <a:lstStyle/>
                    <a:p>
                      <a:pPr algn="ctr"/>
                      <a:r>
                        <a:rPr lang="ru-RU" sz="1400" dirty="0" smtClean="0"/>
                        <a:t>1412,40</a:t>
                      </a:r>
                      <a:endParaRPr lang="ru-RU" sz="1400" dirty="0"/>
                    </a:p>
                  </a:txBody>
                  <a:tcPr/>
                </a:tc>
                <a:tc>
                  <a:txBody>
                    <a:bodyPr/>
                    <a:lstStyle/>
                    <a:p>
                      <a:pPr algn="ctr"/>
                      <a:r>
                        <a:rPr lang="ru-RU" sz="1400" dirty="0" smtClean="0"/>
                        <a:t>1322,40</a:t>
                      </a:r>
                      <a:endParaRPr lang="ru-RU" sz="1400" dirty="0"/>
                    </a:p>
                  </a:txBody>
                  <a:tcPr/>
                </a:tc>
              </a:tr>
              <a:tr h="285547">
                <a:tc>
                  <a:txBody>
                    <a:bodyPr/>
                    <a:lstStyle/>
                    <a:p>
                      <a:r>
                        <a:rPr lang="ru-RU" sz="1400" dirty="0" smtClean="0"/>
                        <a:t>Физическая</a:t>
                      </a:r>
                      <a:r>
                        <a:rPr lang="ru-RU" sz="1400" baseline="0" dirty="0" smtClean="0"/>
                        <a:t> культура и спорт</a:t>
                      </a:r>
                      <a:endParaRPr lang="ru-RU" sz="1400" dirty="0"/>
                    </a:p>
                  </a:txBody>
                  <a:tcPr/>
                </a:tc>
                <a:tc>
                  <a:txBody>
                    <a:bodyPr/>
                    <a:lstStyle/>
                    <a:p>
                      <a:pPr algn="ctr"/>
                      <a:r>
                        <a:rPr lang="ru-RU" sz="1400" dirty="0" smtClean="0"/>
                        <a:t>0</a:t>
                      </a:r>
                      <a:endParaRPr lang="ru-RU" sz="1400" dirty="0"/>
                    </a:p>
                  </a:txBody>
                  <a:tcPr/>
                </a:tc>
                <a:tc>
                  <a:txBody>
                    <a:bodyPr/>
                    <a:lstStyle/>
                    <a:p>
                      <a:pPr algn="ctr"/>
                      <a:r>
                        <a:rPr lang="ru-RU" sz="1400" dirty="0" smtClean="0"/>
                        <a:t>0</a:t>
                      </a:r>
                      <a:endParaRPr lang="ru-RU" sz="1400" dirty="0"/>
                    </a:p>
                  </a:txBody>
                  <a:tcPr/>
                </a:tc>
                <a:tc>
                  <a:txBody>
                    <a:bodyPr/>
                    <a:lstStyle/>
                    <a:p>
                      <a:pPr algn="ctr"/>
                      <a:r>
                        <a:rPr lang="ru-RU" sz="1400" dirty="0" smtClean="0"/>
                        <a:t>0</a:t>
                      </a:r>
                      <a:endParaRPr lang="ru-RU" sz="1400" dirty="0"/>
                    </a:p>
                  </a:txBody>
                  <a:tcPr/>
                </a:tc>
              </a:tr>
              <a:tr h="285547">
                <a:tc>
                  <a:txBody>
                    <a:bodyPr/>
                    <a:lstStyle/>
                    <a:p>
                      <a:r>
                        <a:rPr lang="ru-RU" sz="1400" dirty="0" smtClean="0"/>
                        <a:t>Средства массовой</a:t>
                      </a:r>
                      <a:r>
                        <a:rPr lang="ru-RU" sz="1400" baseline="0" dirty="0" smtClean="0"/>
                        <a:t> информации </a:t>
                      </a:r>
                      <a:endParaRPr lang="ru-RU" sz="1400" dirty="0"/>
                    </a:p>
                  </a:txBody>
                  <a:tcPr/>
                </a:tc>
                <a:tc>
                  <a:txBody>
                    <a:bodyPr/>
                    <a:lstStyle/>
                    <a:p>
                      <a:pPr algn="ctr"/>
                      <a:r>
                        <a:rPr lang="ru-RU" sz="1400" dirty="0" smtClean="0"/>
                        <a:t>0</a:t>
                      </a:r>
                      <a:endParaRPr lang="ru-RU" sz="1400" dirty="0"/>
                    </a:p>
                  </a:txBody>
                  <a:tcPr/>
                </a:tc>
                <a:tc>
                  <a:txBody>
                    <a:bodyPr/>
                    <a:lstStyle/>
                    <a:p>
                      <a:pPr algn="ctr"/>
                      <a:r>
                        <a:rPr lang="ru-RU" sz="1400" dirty="0" smtClean="0"/>
                        <a:t>0</a:t>
                      </a:r>
                      <a:endParaRPr lang="ru-RU" sz="1400" dirty="0"/>
                    </a:p>
                  </a:txBody>
                  <a:tcPr/>
                </a:tc>
                <a:tc>
                  <a:txBody>
                    <a:bodyPr/>
                    <a:lstStyle/>
                    <a:p>
                      <a:pPr algn="ctr"/>
                      <a:r>
                        <a:rPr lang="ru-RU" sz="1400" dirty="0" smtClean="0"/>
                        <a:t>0</a:t>
                      </a:r>
                      <a:endParaRPr lang="ru-RU" sz="1400" dirty="0"/>
                    </a:p>
                  </a:txBody>
                  <a:tcPr/>
                </a:tc>
              </a:tr>
              <a:tr h="485429">
                <a:tc>
                  <a:txBody>
                    <a:bodyPr/>
                    <a:lstStyle/>
                    <a:p>
                      <a:r>
                        <a:rPr lang="ru-RU" sz="1400" dirty="0" smtClean="0"/>
                        <a:t>Обслуживание государственного муниципального долга</a:t>
                      </a:r>
                      <a:endParaRPr lang="ru-RU" sz="1400" dirty="0"/>
                    </a:p>
                  </a:txBody>
                  <a:tcPr/>
                </a:tc>
                <a:tc>
                  <a:txBody>
                    <a:bodyPr/>
                    <a:lstStyle/>
                    <a:p>
                      <a:pPr algn="ctr"/>
                      <a:r>
                        <a:rPr lang="ru-RU" sz="1400" dirty="0" smtClean="0"/>
                        <a:t>0</a:t>
                      </a:r>
                      <a:endParaRPr lang="ru-RU" sz="1400" dirty="0"/>
                    </a:p>
                  </a:txBody>
                  <a:tcPr/>
                </a:tc>
                <a:tc>
                  <a:txBody>
                    <a:bodyPr/>
                    <a:lstStyle/>
                    <a:p>
                      <a:pPr algn="ctr"/>
                      <a:r>
                        <a:rPr lang="ru-RU" sz="1400" dirty="0" smtClean="0"/>
                        <a:t>0</a:t>
                      </a:r>
                      <a:endParaRPr lang="ru-RU" sz="1400" dirty="0"/>
                    </a:p>
                  </a:txBody>
                  <a:tcPr/>
                </a:tc>
                <a:tc>
                  <a:txBody>
                    <a:bodyPr/>
                    <a:lstStyle/>
                    <a:p>
                      <a:pPr algn="ctr"/>
                      <a:r>
                        <a:rPr lang="ru-RU" sz="1400" dirty="0" smtClean="0"/>
                        <a:t>0</a:t>
                      </a:r>
                      <a:endParaRPr lang="ru-RU" sz="1400" dirty="0"/>
                    </a:p>
                  </a:txBody>
                  <a:tcPr/>
                </a:tc>
              </a:tr>
              <a:tr h="285547">
                <a:tc>
                  <a:txBody>
                    <a:bodyPr/>
                    <a:lstStyle/>
                    <a:p>
                      <a:r>
                        <a:rPr lang="ru-RU" sz="1400" dirty="0" smtClean="0"/>
                        <a:t>Условно</a:t>
                      </a:r>
                      <a:r>
                        <a:rPr lang="ru-RU" sz="1400" baseline="0" dirty="0" smtClean="0"/>
                        <a:t> утвержденные расходы </a:t>
                      </a:r>
                      <a:endParaRPr lang="ru-RU" sz="1400" dirty="0"/>
                    </a:p>
                  </a:txBody>
                  <a:tcPr/>
                </a:tc>
                <a:tc>
                  <a:txBody>
                    <a:bodyPr/>
                    <a:lstStyle/>
                    <a:p>
                      <a:pPr algn="ctr"/>
                      <a:r>
                        <a:rPr lang="ru-RU" sz="1400" dirty="0" smtClean="0"/>
                        <a:t>0</a:t>
                      </a:r>
                      <a:endParaRPr lang="ru-RU" sz="1400" dirty="0"/>
                    </a:p>
                  </a:txBody>
                  <a:tcPr/>
                </a:tc>
                <a:tc>
                  <a:txBody>
                    <a:bodyPr/>
                    <a:lstStyle/>
                    <a:p>
                      <a:pPr algn="ctr"/>
                      <a:r>
                        <a:rPr lang="ru-RU" sz="1400" dirty="0" smtClean="0"/>
                        <a:t>0</a:t>
                      </a:r>
                      <a:endParaRPr lang="ru-RU" sz="1400" dirty="0"/>
                    </a:p>
                  </a:txBody>
                  <a:tcPr/>
                </a:tc>
                <a:tc>
                  <a:txBody>
                    <a:bodyPr/>
                    <a:lstStyle/>
                    <a:p>
                      <a:pPr algn="ctr"/>
                      <a:r>
                        <a:rPr lang="ru-RU" sz="1400" dirty="0" smtClean="0"/>
                        <a:t>0</a:t>
                      </a:r>
                      <a:endParaRPr lang="ru-RU" sz="1400" dirty="0"/>
                    </a:p>
                  </a:txBody>
                  <a:tcPr/>
                </a:tc>
              </a:tr>
              <a:tr h="285547">
                <a:tc>
                  <a:txBody>
                    <a:bodyPr/>
                    <a:lstStyle/>
                    <a:p>
                      <a:r>
                        <a:rPr lang="ru-RU" sz="1400" dirty="0" smtClean="0"/>
                        <a:t>Дефицит (-), профицит (+)</a:t>
                      </a:r>
                      <a:endParaRPr lang="ru-RU" sz="1400" dirty="0"/>
                    </a:p>
                  </a:txBody>
                  <a:tcPr/>
                </a:tc>
                <a:tc>
                  <a:txBody>
                    <a:bodyPr/>
                    <a:lstStyle/>
                    <a:p>
                      <a:pPr algn="ctr"/>
                      <a:r>
                        <a:rPr lang="ru-RU" sz="1400" dirty="0" smtClean="0"/>
                        <a:t>-2164,00</a:t>
                      </a:r>
                      <a:endParaRPr lang="ru-RU" sz="1400" dirty="0"/>
                    </a:p>
                  </a:txBody>
                  <a:tcPr/>
                </a:tc>
                <a:tc>
                  <a:txBody>
                    <a:bodyPr/>
                    <a:lstStyle/>
                    <a:p>
                      <a:pPr algn="ctr"/>
                      <a:r>
                        <a:rPr lang="ru-RU" sz="1400" dirty="0" smtClean="0"/>
                        <a:t>-3355,01</a:t>
                      </a:r>
                      <a:endParaRPr lang="ru-RU" sz="1400" dirty="0"/>
                    </a:p>
                  </a:txBody>
                  <a:tcPr/>
                </a:tc>
                <a:tc>
                  <a:txBody>
                    <a:bodyPr/>
                    <a:lstStyle/>
                    <a:p>
                      <a:pPr algn="ctr"/>
                      <a:r>
                        <a:rPr lang="ru-RU" sz="1400" dirty="0" smtClean="0"/>
                        <a:t>-2685,90</a:t>
                      </a:r>
                      <a:endParaRPr lang="ru-RU" sz="1400"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323528" y="1124744"/>
          <a:ext cx="8208912"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Скругленный прямоугольник 2"/>
          <p:cNvSpPr/>
          <p:nvPr/>
        </p:nvSpPr>
        <p:spPr>
          <a:xfrm>
            <a:off x="323528" y="188640"/>
            <a:ext cx="8352928" cy="720080"/>
          </a:xfrm>
          <a:prstGeom prst="roundRect">
            <a:avLst/>
          </a:prstGeom>
          <a:solidFill>
            <a:schemeClr val="accent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2">
                    <a:lumMod val="50000"/>
                  </a:schemeClr>
                </a:solidFill>
              </a:rPr>
              <a:t>ДОХОДЫ БЮДЖЕТА МУНИЦИПАЛЬНОГО ОБРАЗОВАНИЯ ПАВЛОВСКОЕ СЕЛЬСКОЕ ПОСЕЛЕНИЕ</a:t>
            </a:r>
            <a:endParaRPr lang="ru-RU" sz="2000"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23528" y="188640"/>
            <a:ext cx="8352928" cy="720080"/>
          </a:xfrm>
          <a:prstGeom prst="roundRect">
            <a:avLst/>
          </a:prstGeom>
          <a:solidFill>
            <a:schemeClr val="accent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2">
                    <a:lumMod val="50000"/>
                  </a:schemeClr>
                </a:solidFill>
              </a:rPr>
              <a:t>ДОХОДЫ БЮДЖЕТА В </a:t>
            </a:r>
            <a:r>
              <a:rPr lang="ru-RU" sz="2000" b="1" dirty="0" smtClean="0">
                <a:solidFill>
                  <a:schemeClr val="tx2">
                    <a:lumMod val="50000"/>
                  </a:schemeClr>
                </a:solidFill>
              </a:rPr>
              <a:t>2023 </a:t>
            </a:r>
            <a:r>
              <a:rPr lang="ru-RU" sz="2000" b="1" dirty="0" smtClean="0">
                <a:solidFill>
                  <a:schemeClr val="tx2">
                    <a:lumMod val="50000"/>
                  </a:schemeClr>
                </a:solidFill>
              </a:rPr>
              <a:t>ГОДУ И ПЛАНОВОМ ПЕРИОДЕ </a:t>
            </a:r>
            <a:r>
              <a:rPr lang="ru-RU" sz="2000" b="1" dirty="0" smtClean="0">
                <a:solidFill>
                  <a:schemeClr val="tx2">
                    <a:lumMod val="50000"/>
                  </a:schemeClr>
                </a:solidFill>
              </a:rPr>
              <a:t>2024 </a:t>
            </a:r>
            <a:r>
              <a:rPr lang="ru-RU" sz="2000" b="1" dirty="0" smtClean="0">
                <a:solidFill>
                  <a:schemeClr val="tx2">
                    <a:lumMod val="50000"/>
                  </a:schemeClr>
                </a:solidFill>
              </a:rPr>
              <a:t>И </a:t>
            </a:r>
            <a:r>
              <a:rPr lang="ru-RU" sz="2000" b="1" dirty="0" smtClean="0">
                <a:solidFill>
                  <a:schemeClr val="tx2">
                    <a:lumMod val="50000"/>
                  </a:schemeClr>
                </a:solidFill>
              </a:rPr>
              <a:t>2025 </a:t>
            </a:r>
            <a:r>
              <a:rPr lang="ru-RU" sz="2000" b="1" dirty="0" smtClean="0">
                <a:solidFill>
                  <a:schemeClr val="tx2">
                    <a:lumMod val="50000"/>
                  </a:schemeClr>
                </a:solidFill>
              </a:rPr>
              <a:t>ГОДОВ</a:t>
            </a:r>
            <a:endParaRPr lang="ru-RU" sz="2000" b="1" dirty="0">
              <a:solidFill>
                <a:schemeClr val="tx2">
                  <a:lumMod val="50000"/>
                </a:schemeClr>
              </a:solidFill>
            </a:endParaRPr>
          </a:p>
        </p:txBody>
      </p:sp>
      <p:graphicFrame>
        <p:nvGraphicFramePr>
          <p:cNvPr id="3" name="Диаграмма 2"/>
          <p:cNvGraphicFramePr/>
          <p:nvPr/>
        </p:nvGraphicFramePr>
        <p:xfrm>
          <a:off x="323528" y="1052736"/>
          <a:ext cx="4680520" cy="33123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Диаграмма 3"/>
          <p:cNvGraphicFramePr/>
          <p:nvPr/>
        </p:nvGraphicFramePr>
        <p:xfrm>
          <a:off x="4572000" y="1412776"/>
          <a:ext cx="4896544" cy="36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Диаграмма 4"/>
          <p:cNvGraphicFramePr/>
          <p:nvPr/>
        </p:nvGraphicFramePr>
        <p:xfrm>
          <a:off x="683568" y="3789040"/>
          <a:ext cx="4680520" cy="331236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23528" y="188640"/>
            <a:ext cx="8352928" cy="864096"/>
          </a:xfrm>
          <a:prstGeom prst="roundRect">
            <a:avLst/>
          </a:prstGeom>
          <a:solidFill>
            <a:schemeClr val="accent2">
              <a:lumMod val="40000"/>
              <a:lumOff val="6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50000"/>
                  </a:schemeClr>
                </a:solidFill>
              </a:rPr>
              <a:t>ОСНОВНЫЕ ДОХОДНЫЕ ИСТОЧНИКИ БЮДЖЕТА</a:t>
            </a:r>
            <a:endParaRPr lang="ru-RU" sz="2400" b="1" dirty="0">
              <a:solidFill>
                <a:schemeClr val="tx2">
                  <a:lumMod val="50000"/>
                </a:schemeClr>
              </a:solidFill>
            </a:endParaRPr>
          </a:p>
        </p:txBody>
      </p:sp>
      <p:graphicFrame>
        <p:nvGraphicFramePr>
          <p:cNvPr id="3" name="Таблица 2"/>
          <p:cNvGraphicFramePr>
            <a:graphicFrameLocks noGrp="1"/>
          </p:cNvGraphicFramePr>
          <p:nvPr/>
        </p:nvGraphicFramePr>
        <p:xfrm>
          <a:off x="323528" y="1052736"/>
          <a:ext cx="8280921" cy="5520392"/>
        </p:xfrm>
        <a:graphic>
          <a:graphicData uri="http://schemas.openxmlformats.org/drawingml/2006/table">
            <a:tbl>
              <a:tblPr firstRow="1" bandRow="1">
                <a:tableStyleId>{21E4AEA4-8DFA-4A89-87EB-49C32662AFE0}</a:tableStyleId>
              </a:tblPr>
              <a:tblGrid>
                <a:gridCol w="4767804"/>
                <a:gridCol w="1087394"/>
                <a:gridCol w="1171040"/>
                <a:gridCol w="1254683"/>
              </a:tblGrid>
              <a:tr h="370840">
                <a:tc rowSpan="2">
                  <a:txBody>
                    <a:bodyPr/>
                    <a:lstStyle/>
                    <a:p>
                      <a:pPr algn="ctr"/>
                      <a:r>
                        <a:rPr lang="ru-RU" sz="1600" dirty="0" smtClean="0">
                          <a:latin typeface="Times New Roman" panose="02020603050405020304" pitchFamily="18" charset="0"/>
                          <a:cs typeface="Times New Roman" panose="02020603050405020304" pitchFamily="18" charset="0"/>
                        </a:rPr>
                        <a:t>Наименование</a:t>
                      </a:r>
                      <a:endParaRPr lang="ru-RU" sz="1600" dirty="0">
                        <a:latin typeface="Times New Roman" panose="02020603050405020304" pitchFamily="18" charset="0"/>
                        <a:cs typeface="Times New Roman" panose="02020603050405020304" pitchFamily="18" charset="0"/>
                      </a:endParaRPr>
                    </a:p>
                  </a:txBody>
                  <a:tcPr/>
                </a:tc>
                <a:tc gridSpan="3">
                  <a:txBody>
                    <a:bodyPr/>
                    <a:lstStyle/>
                    <a:p>
                      <a:pPr algn="ctr"/>
                      <a:r>
                        <a:rPr lang="ru-RU" sz="1600" dirty="0" smtClean="0">
                          <a:latin typeface="Times New Roman" panose="02020603050405020304" pitchFamily="18" charset="0"/>
                          <a:cs typeface="Times New Roman" panose="02020603050405020304" pitchFamily="18" charset="0"/>
                        </a:rPr>
                        <a:t>Утверждено</a:t>
                      </a:r>
                      <a:r>
                        <a:rPr lang="ru-RU" sz="1600" baseline="0" dirty="0" smtClean="0">
                          <a:latin typeface="Times New Roman" panose="02020603050405020304" pitchFamily="18" charset="0"/>
                          <a:cs typeface="Times New Roman" panose="02020603050405020304" pitchFamily="18" charset="0"/>
                        </a:rPr>
                        <a:t>, всего тыс. руб.</a:t>
                      </a:r>
                      <a:endParaRPr lang="ru-RU" sz="1600" dirty="0">
                        <a:latin typeface="Times New Roman" panose="02020603050405020304" pitchFamily="18" charset="0"/>
                        <a:cs typeface="Times New Roman" panose="02020603050405020304" pitchFamily="18" charset="0"/>
                      </a:endParaRPr>
                    </a:p>
                  </a:txBody>
                  <a:tcPr/>
                </a:tc>
                <a:tc hMerge="1">
                  <a:txBody>
                    <a:bodyPr/>
                    <a:lstStyle/>
                    <a:p>
                      <a:endParaRPr lang="ru-RU"/>
                    </a:p>
                  </a:txBody>
                  <a:tcPr/>
                </a:tc>
                <a:tc hMerge="1">
                  <a:txBody>
                    <a:bodyPr/>
                    <a:lstStyle/>
                    <a:p>
                      <a:endParaRPr lang="ru-RU"/>
                    </a:p>
                  </a:txBody>
                  <a:tcPr/>
                </a:tc>
              </a:tr>
              <a:tr h="370840">
                <a:tc vMerge="1">
                  <a:txBody>
                    <a:bodyPr/>
                    <a:lstStyle/>
                    <a:p>
                      <a:endParaRPr lang="ru-RU"/>
                    </a:p>
                  </a:txBody>
                  <a:tcPr/>
                </a:tc>
                <a:tc>
                  <a:txBody>
                    <a:bodyPr/>
                    <a:lstStyle/>
                    <a:p>
                      <a:r>
                        <a:rPr lang="ru-RU" sz="1600" dirty="0" smtClean="0">
                          <a:latin typeface="Times New Roman" panose="02020603050405020304" pitchFamily="18" charset="0"/>
                          <a:cs typeface="Times New Roman" panose="02020603050405020304" pitchFamily="18" charset="0"/>
                        </a:rPr>
                        <a:t>2023 </a:t>
                      </a:r>
                      <a:r>
                        <a:rPr lang="ru-RU" sz="1600" dirty="0" smtClean="0">
                          <a:latin typeface="Times New Roman" panose="02020603050405020304" pitchFamily="18" charset="0"/>
                          <a:cs typeface="Times New Roman" panose="02020603050405020304" pitchFamily="18" charset="0"/>
                        </a:rPr>
                        <a:t>год</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2024 </a:t>
                      </a:r>
                      <a:r>
                        <a:rPr lang="ru-RU" sz="1600" dirty="0" smtClean="0">
                          <a:latin typeface="Times New Roman" panose="02020603050405020304" pitchFamily="18" charset="0"/>
                          <a:cs typeface="Times New Roman" panose="02020603050405020304" pitchFamily="18" charset="0"/>
                        </a:rPr>
                        <a:t>год</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2025 </a:t>
                      </a:r>
                      <a:r>
                        <a:rPr lang="ru-RU" sz="1600" dirty="0" smtClean="0">
                          <a:latin typeface="Times New Roman" panose="02020603050405020304" pitchFamily="18" charset="0"/>
                          <a:cs typeface="Times New Roman" panose="02020603050405020304" pitchFamily="18" charset="0"/>
                        </a:rPr>
                        <a:t>год</a:t>
                      </a:r>
                      <a:endParaRPr lang="ru-RU" sz="1600" dirty="0">
                        <a:latin typeface="Times New Roman" panose="02020603050405020304" pitchFamily="18" charset="0"/>
                        <a:cs typeface="Times New Roman" panose="02020603050405020304" pitchFamily="18" charset="0"/>
                      </a:endParaRPr>
                    </a:p>
                  </a:txBody>
                  <a:tcPr/>
                </a:tc>
              </a:tr>
              <a:tr h="266432">
                <a:tc>
                  <a:txBody>
                    <a:bodyPr/>
                    <a:lstStyle/>
                    <a:p>
                      <a:pPr>
                        <a:lnSpc>
                          <a:spcPct val="100000"/>
                        </a:lnSpc>
                      </a:pPr>
                      <a:r>
                        <a:rPr lang="ru-RU" sz="1400" b="1" dirty="0" smtClean="0">
                          <a:latin typeface="Times New Roman" panose="02020603050405020304" pitchFamily="18" charset="0"/>
                          <a:cs typeface="Times New Roman" panose="02020603050405020304" pitchFamily="18" charset="0"/>
                        </a:rPr>
                        <a:t>1) Налоговые и неналоговые</a:t>
                      </a:r>
                      <a:r>
                        <a:rPr lang="ru-RU" sz="1400" b="1" baseline="0" dirty="0" smtClean="0">
                          <a:latin typeface="Times New Roman" panose="02020603050405020304" pitchFamily="18" charset="0"/>
                          <a:cs typeface="Times New Roman" panose="02020603050405020304" pitchFamily="18" charset="0"/>
                        </a:rPr>
                        <a:t> доходы в т.ч.:</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b="1" dirty="0" smtClean="0">
                          <a:latin typeface="Times New Roman" panose="02020603050405020304" pitchFamily="18" charset="0"/>
                          <a:cs typeface="Times New Roman" panose="02020603050405020304" pitchFamily="18" charset="0"/>
                        </a:rPr>
                        <a:t>26557,00</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b="1" dirty="0" smtClean="0">
                          <a:latin typeface="Times New Roman" panose="02020603050405020304" pitchFamily="18" charset="0"/>
                          <a:cs typeface="Times New Roman" panose="02020603050405020304" pitchFamily="18" charset="0"/>
                        </a:rPr>
                        <a:t>26557,00</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b="1" dirty="0" smtClean="0">
                          <a:latin typeface="Times New Roman" panose="02020603050405020304" pitchFamily="18" charset="0"/>
                          <a:cs typeface="Times New Roman" panose="02020603050405020304" pitchFamily="18" charset="0"/>
                        </a:rPr>
                        <a:t>26557,00</a:t>
                      </a:r>
                      <a:endParaRPr lang="ru-RU" sz="1400" b="1" dirty="0">
                        <a:latin typeface="Times New Roman" panose="02020603050405020304" pitchFamily="18" charset="0"/>
                        <a:cs typeface="Times New Roman" panose="02020603050405020304" pitchFamily="18" charset="0"/>
                      </a:endParaRPr>
                    </a:p>
                  </a:txBody>
                  <a:tcPr/>
                </a:tc>
              </a:tr>
              <a:tr h="288032">
                <a:tc>
                  <a:txBody>
                    <a:bodyPr/>
                    <a:lstStyle/>
                    <a:p>
                      <a:pPr>
                        <a:lnSpc>
                          <a:spcPct val="100000"/>
                        </a:lnSpc>
                      </a:pPr>
                      <a:r>
                        <a:rPr lang="ru-RU" sz="1400" dirty="0" smtClean="0">
                          <a:latin typeface="Times New Roman" panose="02020603050405020304" pitchFamily="18" charset="0"/>
                          <a:cs typeface="Times New Roman" panose="02020603050405020304" pitchFamily="18" charset="0"/>
                        </a:rPr>
                        <a:t>Налог на доход физ. лиц</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5200,00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5200,00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5200,00</a:t>
                      </a:r>
                      <a:endParaRPr lang="ru-RU" sz="1400" dirty="0">
                        <a:latin typeface="Times New Roman" panose="02020603050405020304" pitchFamily="18" charset="0"/>
                        <a:cs typeface="Times New Roman" panose="02020603050405020304" pitchFamily="18" charset="0"/>
                      </a:endParaRPr>
                    </a:p>
                  </a:txBody>
                  <a:tcPr/>
                </a:tc>
              </a:tr>
              <a:tr h="316840">
                <a:tc>
                  <a:txBody>
                    <a:bodyPr/>
                    <a:lstStyle/>
                    <a:p>
                      <a:pPr>
                        <a:lnSpc>
                          <a:spcPct val="100000"/>
                        </a:lnSpc>
                      </a:pPr>
                      <a:r>
                        <a:rPr lang="ru-RU" sz="1400" dirty="0" smtClean="0">
                          <a:latin typeface="Times New Roman" panose="02020603050405020304" pitchFamily="18" charset="0"/>
                          <a:cs typeface="Times New Roman" panose="02020603050405020304" pitchFamily="18" charset="0"/>
                        </a:rPr>
                        <a:t>Акцизы по подакцизным товарам </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310,00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310,00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310,00</a:t>
                      </a:r>
                      <a:endParaRPr lang="ru-RU" sz="1400" dirty="0">
                        <a:latin typeface="Times New Roman" panose="02020603050405020304" pitchFamily="18" charset="0"/>
                        <a:cs typeface="Times New Roman" panose="02020603050405020304" pitchFamily="18" charset="0"/>
                      </a:endParaRPr>
                    </a:p>
                  </a:txBody>
                  <a:tcPr/>
                </a:tc>
              </a:tr>
              <a:tr h="291936">
                <a:tc>
                  <a:txBody>
                    <a:bodyPr/>
                    <a:lstStyle/>
                    <a:p>
                      <a:pPr>
                        <a:lnSpc>
                          <a:spcPct val="100000"/>
                        </a:lnSpc>
                      </a:pPr>
                      <a:r>
                        <a:rPr lang="ru-RU" sz="1400" dirty="0" smtClean="0">
                          <a:latin typeface="Times New Roman" panose="02020603050405020304" pitchFamily="18" charset="0"/>
                          <a:cs typeface="Times New Roman" panose="02020603050405020304" pitchFamily="18" charset="0"/>
                        </a:rPr>
                        <a:t>Единый сельскохозяйственный</a:t>
                      </a:r>
                      <a:r>
                        <a:rPr lang="ru-RU" sz="1400" baseline="0" dirty="0" smtClean="0">
                          <a:latin typeface="Times New Roman" panose="02020603050405020304" pitchFamily="18" charset="0"/>
                          <a:cs typeface="Times New Roman" panose="02020603050405020304" pitchFamily="18" charset="0"/>
                        </a:rPr>
                        <a:t> налог</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4,00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4,00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4,00</a:t>
                      </a:r>
                      <a:endParaRPr lang="ru-RU" sz="1400" dirty="0">
                        <a:latin typeface="Times New Roman" panose="02020603050405020304" pitchFamily="18" charset="0"/>
                        <a:cs typeface="Times New Roman" panose="02020603050405020304" pitchFamily="18" charset="0"/>
                      </a:endParaRPr>
                    </a:p>
                  </a:txBody>
                  <a:tcPr/>
                </a:tc>
              </a:tr>
              <a:tr h="370840">
                <a:tc>
                  <a:txBody>
                    <a:bodyPr/>
                    <a:lstStyle/>
                    <a:p>
                      <a:pPr>
                        <a:lnSpc>
                          <a:spcPct val="100000"/>
                        </a:lnSpc>
                      </a:pPr>
                      <a:r>
                        <a:rPr lang="ru-RU" sz="1400" dirty="0" smtClean="0">
                          <a:latin typeface="Times New Roman" panose="02020603050405020304" pitchFamily="18" charset="0"/>
                          <a:cs typeface="Times New Roman" panose="02020603050405020304" pitchFamily="18" charset="0"/>
                        </a:rPr>
                        <a:t>Налог на имущество</a:t>
                      </a:r>
                      <a:r>
                        <a:rPr lang="ru-RU" sz="1400" baseline="0" dirty="0" smtClean="0">
                          <a:latin typeface="Times New Roman" panose="02020603050405020304" pitchFamily="18" charset="0"/>
                          <a:cs typeface="Times New Roman" panose="02020603050405020304" pitchFamily="18" charset="0"/>
                        </a:rPr>
                        <a:t> физ.лиц</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3013,00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3013,00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3013,00</a:t>
                      </a:r>
                      <a:endParaRPr lang="ru-RU" sz="1400" dirty="0">
                        <a:latin typeface="Times New Roman" panose="02020603050405020304" pitchFamily="18" charset="0"/>
                        <a:cs typeface="Times New Roman" panose="02020603050405020304" pitchFamily="18" charset="0"/>
                      </a:endParaRPr>
                    </a:p>
                  </a:txBody>
                  <a:tcPr/>
                </a:tc>
              </a:tr>
              <a:tr h="306432">
                <a:tc>
                  <a:txBody>
                    <a:bodyPr/>
                    <a:lstStyle/>
                    <a:p>
                      <a:pPr>
                        <a:lnSpc>
                          <a:spcPct val="100000"/>
                        </a:lnSpc>
                      </a:pPr>
                      <a:r>
                        <a:rPr lang="ru-RU" sz="1400" dirty="0" smtClean="0">
                          <a:latin typeface="Times New Roman" panose="02020603050405020304" pitchFamily="18" charset="0"/>
                          <a:cs typeface="Times New Roman" panose="02020603050405020304" pitchFamily="18" charset="0"/>
                        </a:rPr>
                        <a:t>Земельный налог</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16200,00</a:t>
                      </a:r>
                      <a:endParaRPr lang="ru-RU" sz="14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ru-RU"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16200,00</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ru-RU"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16200,00</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r>
              <a:tr h="370840">
                <a:tc>
                  <a:txBody>
                    <a:bodyPr/>
                    <a:lstStyle/>
                    <a:p>
                      <a:pPr>
                        <a:lnSpc>
                          <a:spcPct val="100000"/>
                        </a:lnSpc>
                      </a:pPr>
                      <a:r>
                        <a:rPr lang="ru-RU" sz="1400" dirty="0" smtClean="0">
                          <a:latin typeface="Times New Roman" panose="02020603050405020304" pitchFamily="18" charset="0"/>
                          <a:cs typeface="Times New Roman" panose="02020603050405020304" pitchFamily="18" charset="0"/>
                        </a:rPr>
                        <a:t>Государственная</a:t>
                      </a:r>
                      <a:r>
                        <a:rPr lang="ru-RU" sz="1400" baseline="0" dirty="0" smtClean="0">
                          <a:latin typeface="Times New Roman" panose="02020603050405020304" pitchFamily="18" charset="0"/>
                          <a:cs typeface="Times New Roman" panose="02020603050405020304" pitchFamily="18" charset="0"/>
                        </a:rPr>
                        <a:t> пошлина </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20,00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20,00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20,00</a:t>
                      </a:r>
                      <a:endParaRPr lang="ru-RU" sz="1400" dirty="0">
                        <a:latin typeface="Times New Roman" panose="02020603050405020304" pitchFamily="18" charset="0"/>
                        <a:cs typeface="Times New Roman" panose="02020603050405020304" pitchFamily="18" charset="0"/>
                      </a:endParaRPr>
                    </a:p>
                  </a:txBody>
                  <a:tcPr/>
                </a:tc>
              </a:tr>
              <a:tr h="370840">
                <a:tc>
                  <a:txBody>
                    <a:bodyPr/>
                    <a:lstStyle/>
                    <a:p>
                      <a:pPr>
                        <a:lnSpc>
                          <a:spcPct val="100000"/>
                        </a:lnSpc>
                      </a:pPr>
                      <a:r>
                        <a:rPr lang="ru-RU" sz="1400" dirty="0" smtClean="0">
                          <a:latin typeface="Times New Roman" panose="02020603050405020304" pitchFamily="18" charset="0"/>
                          <a:cs typeface="Times New Roman" panose="02020603050405020304" pitchFamily="18" charset="0"/>
                        </a:rPr>
                        <a:t>Доход от использования</a:t>
                      </a:r>
                      <a:r>
                        <a:rPr lang="ru-RU" sz="1400" baseline="0" dirty="0" smtClean="0">
                          <a:latin typeface="Times New Roman" panose="02020603050405020304" pitchFamily="18" charset="0"/>
                          <a:cs typeface="Times New Roman" panose="02020603050405020304" pitchFamily="18" charset="0"/>
                        </a:rPr>
                        <a:t> имущества, находящегося в муниципальной собственности </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500,00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500,00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500,00</a:t>
                      </a:r>
                      <a:endParaRPr lang="ru-RU" sz="1400" dirty="0">
                        <a:latin typeface="Times New Roman" panose="02020603050405020304" pitchFamily="18" charset="0"/>
                        <a:cs typeface="Times New Roman" panose="02020603050405020304" pitchFamily="18" charset="0"/>
                      </a:endParaRPr>
                    </a:p>
                  </a:txBody>
                  <a:tcPr/>
                </a:tc>
              </a:tr>
              <a:tr h="370840">
                <a:tc>
                  <a:txBody>
                    <a:bodyPr/>
                    <a:lstStyle/>
                    <a:p>
                      <a:pPr>
                        <a:lnSpc>
                          <a:spcPct val="100000"/>
                        </a:lnSpc>
                      </a:pPr>
                      <a:r>
                        <a:rPr lang="ru-RU" sz="1400" dirty="0" smtClean="0">
                          <a:latin typeface="Times New Roman" panose="02020603050405020304" pitchFamily="18" charset="0"/>
                          <a:cs typeface="Times New Roman" panose="02020603050405020304" pitchFamily="18" charset="0"/>
                        </a:rPr>
                        <a:t>Доходы от оказания платных услуг (работ) и компенсации затрат государству</a:t>
                      </a: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960,00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960,00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960,00</a:t>
                      </a:r>
                      <a:endParaRPr lang="ru-RU" sz="1400" dirty="0">
                        <a:latin typeface="Times New Roman" panose="02020603050405020304" pitchFamily="18" charset="0"/>
                        <a:cs typeface="Times New Roman" panose="02020603050405020304" pitchFamily="18" charset="0"/>
                      </a:endParaRPr>
                    </a:p>
                  </a:txBody>
                  <a:tcPr/>
                </a:tc>
              </a:tr>
              <a:tr h="370840">
                <a:tc>
                  <a:txBody>
                    <a:bodyPr/>
                    <a:lstStyle/>
                    <a:p>
                      <a:pPr>
                        <a:lnSpc>
                          <a:spcPct val="100000"/>
                        </a:lnSpc>
                      </a:pPr>
                      <a:r>
                        <a:rPr lang="ru-RU" sz="1400" dirty="0" smtClean="0">
                          <a:latin typeface="Times New Roman" panose="02020603050405020304" pitchFamily="18" charset="0"/>
                          <a:cs typeface="Times New Roman" panose="02020603050405020304" pitchFamily="18" charset="0"/>
                        </a:rPr>
                        <a:t>Доходы от продажи материальных и нематериальных активов</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0,00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0,00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0,00</a:t>
                      </a:r>
                      <a:endParaRPr lang="ru-RU" sz="1400" dirty="0">
                        <a:latin typeface="Times New Roman" panose="02020603050405020304" pitchFamily="18" charset="0"/>
                        <a:cs typeface="Times New Roman" panose="02020603050405020304" pitchFamily="18" charset="0"/>
                      </a:endParaRPr>
                    </a:p>
                  </a:txBody>
                  <a:tcPr/>
                </a:tc>
              </a:tr>
              <a:tr h="268248">
                <a:tc>
                  <a:txBody>
                    <a:bodyPr/>
                    <a:lstStyle/>
                    <a:p>
                      <a:pPr>
                        <a:lnSpc>
                          <a:spcPct val="100000"/>
                        </a:lnSpc>
                      </a:pPr>
                      <a:r>
                        <a:rPr lang="ru-RU" sz="1400" dirty="0" smtClean="0">
                          <a:latin typeface="Times New Roman" panose="02020603050405020304" pitchFamily="18" charset="0"/>
                          <a:cs typeface="Times New Roman" panose="02020603050405020304" pitchFamily="18" charset="0"/>
                        </a:rPr>
                        <a:t>Штрафы</a:t>
                      </a:r>
                      <a:r>
                        <a:rPr lang="ru-RU" sz="1400" baseline="0" dirty="0" smtClean="0">
                          <a:latin typeface="Times New Roman" panose="02020603050405020304" pitchFamily="18" charset="0"/>
                          <a:cs typeface="Times New Roman" panose="02020603050405020304" pitchFamily="18" charset="0"/>
                        </a:rPr>
                        <a:t>, санкции, возмещение ущерба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70,00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70,00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70,00</a:t>
                      </a:r>
                      <a:endParaRPr lang="ru-RU" sz="1400" dirty="0">
                        <a:latin typeface="Times New Roman" panose="02020603050405020304" pitchFamily="18" charset="0"/>
                        <a:cs typeface="Times New Roman" panose="02020603050405020304" pitchFamily="18" charset="0"/>
                      </a:endParaRPr>
                    </a:p>
                  </a:txBody>
                  <a:tcPr/>
                </a:tc>
              </a:tr>
              <a:tr h="238968">
                <a:tc>
                  <a:txBody>
                    <a:bodyPr/>
                    <a:lstStyle/>
                    <a:p>
                      <a:pPr>
                        <a:lnSpc>
                          <a:spcPct val="100000"/>
                        </a:lnSpc>
                      </a:pPr>
                      <a:r>
                        <a:rPr lang="ru-RU" sz="1400" b="1" dirty="0" smtClean="0">
                          <a:latin typeface="Times New Roman" panose="02020603050405020304" pitchFamily="18" charset="0"/>
                          <a:cs typeface="Times New Roman" panose="02020603050405020304" pitchFamily="18" charset="0"/>
                        </a:rPr>
                        <a:t>2) Безвозмездные</a:t>
                      </a:r>
                      <a:r>
                        <a:rPr lang="ru-RU" sz="1400" b="1" baseline="0" dirty="0" smtClean="0">
                          <a:latin typeface="Times New Roman" panose="02020603050405020304" pitchFamily="18" charset="0"/>
                          <a:cs typeface="Times New Roman" panose="02020603050405020304" pitchFamily="18" charset="0"/>
                        </a:rPr>
                        <a:t> поступления </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b="1" dirty="0" smtClean="0">
                          <a:latin typeface="Times New Roman" panose="02020603050405020304" pitchFamily="18" charset="0"/>
                          <a:cs typeface="Times New Roman" panose="02020603050405020304" pitchFamily="18" charset="0"/>
                        </a:rPr>
                        <a:t>9942,30</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b="1" dirty="0" smtClean="0">
                          <a:latin typeface="Times New Roman" panose="02020603050405020304" pitchFamily="18" charset="0"/>
                          <a:cs typeface="Times New Roman" panose="02020603050405020304" pitchFamily="18" charset="0"/>
                        </a:rPr>
                        <a:t>11796,20</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b="1" dirty="0" smtClean="0">
                          <a:latin typeface="Times New Roman" panose="02020603050405020304" pitchFamily="18" charset="0"/>
                          <a:cs typeface="Times New Roman" panose="02020603050405020304" pitchFamily="18" charset="0"/>
                        </a:rPr>
                        <a:t>4723,40</a:t>
                      </a:r>
                      <a:endParaRPr lang="ru-RU" sz="1400" b="1" dirty="0">
                        <a:latin typeface="Times New Roman" panose="02020603050405020304" pitchFamily="18" charset="0"/>
                        <a:cs typeface="Times New Roman" panose="02020603050405020304" pitchFamily="18" charset="0"/>
                      </a:endParaRPr>
                    </a:p>
                  </a:txBody>
                  <a:tcPr/>
                </a:tc>
              </a:tr>
              <a:tr h="238968">
                <a:tc>
                  <a:txBody>
                    <a:bodyPr/>
                    <a:lstStyle/>
                    <a:p>
                      <a:pPr>
                        <a:lnSpc>
                          <a:spcPct val="100000"/>
                        </a:lnSpc>
                      </a:pPr>
                      <a:r>
                        <a:rPr lang="ru-RU" sz="1600" b="1" dirty="0" smtClean="0">
                          <a:latin typeface="Times New Roman" panose="02020603050405020304" pitchFamily="18" charset="0"/>
                          <a:cs typeface="Times New Roman" panose="02020603050405020304" pitchFamily="18" charset="0"/>
                        </a:rPr>
                        <a:t>Всего</a:t>
                      </a:r>
                      <a:r>
                        <a:rPr lang="ru-RU" sz="1600" b="1" baseline="0" dirty="0" smtClean="0">
                          <a:latin typeface="Times New Roman" panose="02020603050405020304" pitchFamily="18" charset="0"/>
                          <a:cs typeface="Times New Roman" panose="02020603050405020304" pitchFamily="18" charset="0"/>
                        </a:rPr>
                        <a:t> доходов:</a:t>
                      </a:r>
                      <a:endParaRPr lang="ru-RU" sz="1600" b="1"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b="1" dirty="0" smtClean="0">
                          <a:latin typeface="Times New Roman" panose="02020603050405020304" pitchFamily="18" charset="0"/>
                          <a:cs typeface="Times New Roman" panose="02020603050405020304" pitchFamily="18" charset="0"/>
                        </a:rPr>
                        <a:t>36499,30</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b="1" dirty="0" smtClean="0">
                          <a:latin typeface="Times New Roman" panose="02020603050405020304" pitchFamily="18" charset="0"/>
                          <a:cs typeface="Times New Roman" panose="02020603050405020304" pitchFamily="18" charset="0"/>
                        </a:rPr>
                        <a:t>38353,20</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b="1" dirty="0" smtClean="0">
                          <a:latin typeface="Times New Roman" panose="02020603050405020304" pitchFamily="18" charset="0"/>
                          <a:cs typeface="Times New Roman" panose="02020603050405020304" pitchFamily="18" charset="0"/>
                        </a:rPr>
                        <a:t>31280,40</a:t>
                      </a:r>
                      <a:endParaRPr lang="ru-RU" sz="1400" b="1" dirty="0">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32281" y="1052736"/>
          <a:ext cx="9111719" cy="5688632"/>
        </p:xfrm>
        <a:graphic>
          <a:graphicData uri="http://schemas.openxmlformats.org/drawingml/2006/chart">
            <c:chart xmlns:c="http://schemas.openxmlformats.org/drawingml/2006/chart" xmlns:r="http://schemas.openxmlformats.org/officeDocument/2006/relationships" r:id="rId2"/>
          </a:graphicData>
        </a:graphic>
      </p:graphicFrame>
      <p:sp>
        <p:nvSpPr>
          <p:cNvPr id="3" name="Скругленный прямоугольник 2"/>
          <p:cNvSpPr/>
          <p:nvPr/>
        </p:nvSpPr>
        <p:spPr>
          <a:xfrm>
            <a:off x="323528" y="217523"/>
            <a:ext cx="8352928" cy="864096"/>
          </a:xfrm>
          <a:prstGeom prst="roundRect">
            <a:avLst/>
          </a:prstGeom>
          <a:solidFill>
            <a:schemeClr val="accent2">
              <a:lumMod val="40000"/>
              <a:lumOff val="6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50000"/>
                  </a:schemeClr>
                </a:solidFill>
              </a:rPr>
              <a:t>СТРУКТУРА РАСХОДОВ БЮДЖЕТА </a:t>
            </a:r>
          </a:p>
          <a:p>
            <a:pPr algn="ctr"/>
            <a:r>
              <a:rPr lang="ru-RU" sz="2400" b="1" dirty="0" smtClean="0">
                <a:solidFill>
                  <a:schemeClr val="tx2">
                    <a:lumMod val="50000"/>
                  </a:schemeClr>
                </a:solidFill>
              </a:rPr>
              <a:t>НА </a:t>
            </a:r>
            <a:r>
              <a:rPr lang="ru-RU" sz="2400" b="1" dirty="0" smtClean="0">
                <a:solidFill>
                  <a:schemeClr val="tx2">
                    <a:lumMod val="50000"/>
                  </a:schemeClr>
                </a:solidFill>
              </a:rPr>
              <a:t>2023 </a:t>
            </a:r>
            <a:r>
              <a:rPr lang="ru-RU" sz="2400" b="1" dirty="0" smtClean="0">
                <a:solidFill>
                  <a:schemeClr val="tx2">
                    <a:lumMod val="50000"/>
                  </a:schemeClr>
                </a:solidFill>
              </a:rPr>
              <a:t>ГОД</a:t>
            </a:r>
            <a:endParaRPr lang="ru-RU" sz="2400"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23528" y="188640"/>
            <a:ext cx="8352928" cy="1080120"/>
          </a:xfrm>
          <a:prstGeom prst="roundRect">
            <a:avLst/>
          </a:prstGeom>
          <a:solidFill>
            <a:schemeClr val="bg1"/>
          </a:solidFill>
          <a:ln>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accent1">
                    <a:lumMod val="50000"/>
                  </a:schemeClr>
                </a:solidFill>
              </a:rPr>
              <a:t>НАЦИОНАЛЬНАЯ ОБОРОНА</a:t>
            </a:r>
            <a:endParaRPr lang="ru-RU" sz="3600" b="1" dirty="0">
              <a:solidFill>
                <a:schemeClr val="accent1">
                  <a:lumMod val="50000"/>
                </a:schemeClr>
              </a:solidFill>
            </a:endParaRPr>
          </a:p>
        </p:txBody>
      </p:sp>
      <p:sp>
        <p:nvSpPr>
          <p:cNvPr id="3" name="Скругленный прямоугольник 2"/>
          <p:cNvSpPr/>
          <p:nvPr/>
        </p:nvSpPr>
        <p:spPr>
          <a:xfrm>
            <a:off x="323528" y="1457398"/>
            <a:ext cx="8352928" cy="1035497"/>
          </a:xfrm>
          <a:prstGeom prst="roundRect">
            <a:avLst/>
          </a:prstGeom>
          <a:gradFill flip="none" rotWithShape="1">
            <a:gsLst>
              <a:gs pos="90850">
                <a:srgbClr val="E6F9DA"/>
              </a:gs>
              <a:gs pos="0">
                <a:schemeClr val="accent1">
                  <a:lumMod val="75000"/>
                </a:schemeClr>
              </a:gs>
              <a:gs pos="50000">
                <a:srgbClr val="92D050">
                  <a:tint val="44500"/>
                  <a:satMod val="160000"/>
                </a:srgbClr>
              </a:gs>
              <a:gs pos="76348">
                <a:schemeClr val="accent1">
                  <a:lumMod val="40000"/>
                  <a:lumOff val="60000"/>
                </a:schemeClr>
              </a:gs>
              <a:gs pos="100000">
                <a:schemeClr val="accent1">
                  <a:lumMod val="40000"/>
                  <a:lumOff val="60000"/>
                </a:schemeClr>
              </a:gs>
            </a:gsLst>
            <a:lin ang="13500000" scaled="1"/>
            <a:tileRect/>
          </a:gradFill>
          <a:ln>
            <a:solidFill>
              <a:srgbClr val="00B050"/>
            </a:solidFill>
          </a:ln>
          <a:effectLst>
            <a:glow rad="101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Непрограммные направления деятельности – </a:t>
            </a:r>
            <a:r>
              <a:rPr lang="ru-RU" sz="24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289,60</a:t>
            </a:r>
            <a:r>
              <a:rPr lang="ru-RU" sz="2400" b="1"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ru-RU" sz="2400" b="1"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тыс. руб</a:t>
            </a:r>
            <a:r>
              <a:rPr lang="ru-RU" sz="24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ru-RU" sz="2400"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Стрелка вниз 3"/>
          <p:cNvSpPr/>
          <p:nvPr/>
        </p:nvSpPr>
        <p:spPr>
          <a:xfrm>
            <a:off x="3995936" y="2736201"/>
            <a:ext cx="1008112" cy="1080120"/>
          </a:xfrm>
          <a:prstGeom prst="downArrow">
            <a:avLst>
              <a:gd name="adj1" fmla="val 37402"/>
              <a:gd name="adj2" fmla="val 42441"/>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кругленный прямоугольник 4"/>
          <p:cNvSpPr/>
          <p:nvPr/>
        </p:nvSpPr>
        <p:spPr>
          <a:xfrm>
            <a:off x="323528" y="4149080"/>
            <a:ext cx="8352928" cy="1872208"/>
          </a:xfrm>
          <a:prstGeom prst="roundRect">
            <a:avLst/>
          </a:prstGeom>
          <a:gradFill flip="none" rotWithShape="1">
            <a:gsLst>
              <a:gs pos="0">
                <a:schemeClr val="accent1">
                  <a:lumMod val="75000"/>
                </a:schemeClr>
              </a:gs>
              <a:gs pos="50000">
                <a:srgbClr val="92D050">
                  <a:tint val="44500"/>
                  <a:satMod val="160000"/>
                </a:srgbClr>
              </a:gs>
              <a:gs pos="100000">
                <a:srgbClr val="92D050">
                  <a:tint val="23500"/>
                  <a:satMod val="160000"/>
                </a:srgbClr>
              </a:gs>
            </a:gsLst>
            <a:lin ang="13500000" scaled="1"/>
            <a:tileRect/>
          </a:gradFill>
          <a:ln>
            <a:solidFill>
              <a:srgbClr val="00B050"/>
            </a:solidFill>
          </a:ln>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Осуществление первичного воинского учета на территориях, где отсутствуют военные комиссариаты – </a:t>
            </a:r>
            <a:r>
              <a:rPr lang="ru-RU" sz="24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289,60</a:t>
            </a:r>
            <a:r>
              <a:rPr lang="ru-RU" sz="2400" b="1"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ru-RU" sz="2400" b="1"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тыс. руб.</a:t>
            </a:r>
            <a:endParaRPr lang="ru-RU" sz="2400"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23528" y="188640"/>
            <a:ext cx="8352928" cy="1260140"/>
          </a:xfrm>
          <a:prstGeom prst="roundRect">
            <a:avLst/>
          </a:prstGeom>
          <a:blipFill>
            <a:blip r:embed="rId2" cstate="print"/>
            <a:stretch>
              <a:fillRect/>
            </a:stretch>
          </a:blipFill>
          <a:ln>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НАЦИОНАЛЬНАЯ БЕЗОПАСНОСТЬ И ПРАВООХРАНИТЕЛЬНАЯ ДЕЯТЕЛЬСНОСТЬ </a:t>
            </a:r>
            <a:endParaRPr lang="ru-RU" sz="2400" b="1" dirty="0">
              <a:solidFill>
                <a:schemeClr val="tx1"/>
              </a:solidFill>
            </a:endParaRPr>
          </a:p>
        </p:txBody>
      </p:sp>
      <p:sp>
        <p:nvSpPr>
          <p:cNvPr id="3" name="Скругленный прямоугольник 2"/>
          <p:cNvSpPr/>
          <p:nvPr/>
        </p:nvSpPr>
        <p:spPr>
          <a:xfrm>
            <a:off x="467544" y="1628800"/>
            <a:ext cx="7776864" cy="1656184"/>
          </a:xfrm>
          <a:prstGeom prst="roundRect">
            <a:avLst>
              <a:gd name="adj" fmla="val 29397"/>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b="100000"/>
            </a:path>
            <a:tileRect t="-100000" r="-100000"/>
          </a:gradFill>
          <a:ln>
            <a:solidFill>
              <a:srgbClr val="00B0F0"/>
            </a:solidFill>
          </a:ln>
          <a:effectLst>
            <a:glow rad="101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24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Непрограммные</a:t>
            </a:r>
            <a:r>
              <a:rPr lang="ru-RU" sz="24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направления деятельности – </a:t>
            </a:r>
          </a:p>
          <a:p>
            <a:pPr algn="ctr"/>
            <a:r>
              <a:rPr lang="ru-RU" sz="24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300,00 тыс. руб.</a:t>
            </a:r>
          </a:p>
          <a:p>
            <a:pPr algn="ctr"/>
            <a:endParaRPr lang="ru-RU" sz="2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ru-RU" sz="2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Стрелка вниз 3"/>
          <p:cNvSpPr/>
          <p:nvPr/>
        </p:nvSpPr>
        <p:spPr>
          <a:xfrm>
            <a:off x="6012160" y="3429000"/>
            <a:ext cx="1008112" cy="936104"/>
          </a:xfrm>
          <a:prstGeom prst="downArrow">
            <a:avLst>
              <a:gd name="adj1" fmla="val 37402"/>
              <a:gd name="adj2" fmla="val 42441"/>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a:ln>
            <a:solidFill>
              <a:srgbClr val="00B0F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кругленный прямоугольник 4"/>
          <p:cNvSpPr/>
          <p:nvPr/>
        </p:nvSpPr>
        <p:spPr>
          <a:xfrm>
            <a:off x="4716016" y="4509120"/>
            <a:ext cx="4032448" cy="1656184"/>
          </a:xfrm>
          <a:prstGeom prst="roundRect">
            <a:avLst>
              <a:gd name="adj" fmla="val 18544"/>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b="100000"/>
            </a:path>
            <a:tileRect t="-100000" r="-100000"/>
          </a:gradFill>
          <a:ln>
            <a:solidFill>
              <a:srgbClr val="00B0F0"/>
            </a:solidFill>
          </a:ln>
          <a:effectLst>
            <a:glow rad="101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14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4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Мероприятия по пожарной безопасности </a:t>
            </a:r>
            <a:r>
              <a:rPr lang="ru-RU" sz="14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200,00 тыс. руб.</a:t>
            </a:r>
          </a:p>
          <a:p>
            <a:pPr algn="ctr"/>
            <a:endParaRPr lang="ru-RU" sz="1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Стрелка вниз 5"/>
          <p:cNvSpPr/>
          <p:nvPr/>
        </p:nvSpPr>
        <p:spPr>
          <a:xfrm>
            <a:off x="1475656" y="3429000"/>
            <a:ext cx="1008112" cy="936104"/>
          </a:xfrm>
          <a:prstGeom prst="downArrow">
            <a:avLst>
              <a:gd name="adj1" fmla="val 37402"/>
              <a:gd name="adj2" fmla="val 42441"/>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a:ln>
            <a:solidFill>
              <a:srgbClr val="00B0F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395536" y="4509120"/>
            <a:ext cx="3600400" cy="1656184"/>
          </a:xfrm>
          <a:prstGeom prst="roundRect">
            <a:avLst>
              <a:gd name="adj" fmla="val 18544"/>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b="100000"/>
            </a:path>
            <a:tileRect t="-100000" r="-100000"/>
          </a:gradFill>
          <a:ln>
            <a:solidFill>
              <a:srgbClr val="00B0F0"/>
            </a:solidFill>
          </a:ln>
          <a:effectLst>
            <a:glow rad="101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14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Мероприятия по безопасности людей на водных объектах– </a:t>
            </a:r>
            <a:r>
              <a:rPr lang="ru-RU" sz="1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100,00 тыс. руб.</a:t>
            </a:r>
          </a:p>
          <a:p>
            <a:pPr algn="ctr"/>
            <a:endParaRPr lang="ru-RU" sz="1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Андрей\Desktop\Бюджет для граждан 2018\37c0643de55b38e267a61f64b49a8571.jpg"/>
          <p:cNvPicPr>
            <a:picLocks noChangeAspect="1" noChangeArrowheads="1"/>
          </p:cNvPicPr>
          <p:nvPr/>
        </p:nvPicPr>
        <p:blipFill>
          <a:blip r:embed="rId2" cstate="print"/>
          <a:srcRect/>
          <a:stretch>
            <a:fillRect/>
          </a:stretch>
        </p:blipFill>
        <p:spPr bwMode="auto">
          <a:xfrm>
            <a:off x="0" y="886408"/>
            <a:ext cx="9120336" cy="5949280"/>
          </a:xfrm>
          <a:prstGeom prst="rect">
            <a:avLst/>
          </a:prstGeom>
          <a:noFill/>
        </p:spPr>
      </p:pic>
      <p:sp>
        <p:nvSpPr>
          <p:cNvPr id="2" name="Скругленный прямоугольник 1"/>
          <p:cNvSpPr/>
          <p:nvPr/>
        </p:nvSpPr>
        <p:spPr>
          <a:xfrm>
            <a:off x="431032" y="30627"/>
            <a:ext cx="8352928" cy="504056"/>
          </a:xfrm>
          <a:prstGeom prst="round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8100000" scaled="1"/>
            <a:tileRect/>
          </a:gradFill>
          <a:ln>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1">
                    <a:lumMod val="50000"/>
                  </a:schemeClr>
                </a:solidFill>
              </a:rPr>
              <a:t>НАЦИОНАЛЬНАЯ ЭКОНОМИКА </a:t>
            </a:r>
            <a:endParaRPr lang="ru-RU" sz="2400" b="1" dirty="0">
              <a:solidFill>
                <a:schemeClr val="accent1">
                  <a:lumMod val="50000"/>
                </a:schemeClr>
              </a:solidFill>
            </a:endParaRPr>
          </a:p>
        </p:txBody>
      </p:sp>
      <p:sp>
        <p:nvSpPr>
          <p:cNvPr id="6" name="Прямоугольник 5"/>
          <p:cNvSpPr/>
          <p:nvPr/>
        </p:nvSpPr>
        <p:spPr>
          <a:xfrm>
            <a:off x="2483768" y="548680"/>
            <a:ext cx="4320480" cy="1368152"/>
          </a:xfrm>
          <a:prstGeom prst="rect">
            <a:avLst/>
          </a:prstGeom>
          <a:solidFill>
            <a:schemeClr val="accent2">
              <a:lumMod val="40000"/>
              <a:lumOff val="6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err="1"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Непрограммные</a:t>
            </a:r>
            <a:r>
              <a:rPr lang="ru-RU" sz="14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направления деятельности – </a:t>
            </a:r>
          </a:p>
          <a:p>
            <a:pPr algn="ctr"/>
            <a:r>
              <a:rPr lang="ru-RU" sz="14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220,00</a:t>
            </a:r>
            <a:r>
              <a:rPr lang="ru-RU" sz="1400" b="1"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ru-RU" sz="1400" b="1"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тыс. руб</a:t>
            </a:r>
            <a:r>
              <a:rPr lang="ru-RU" sz="14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ru-RU" sz="1400"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Стрелка вниз 6"/>
          <p:cNvSpPr/>
          <p:nvPr/>
        </p:nvSpPr>
        <p:spPr>
          <a:xfrm>
            <a:off x="3779912" y="1916832"/>
            <a:ext cx="1656184" cy="504056"/>
          </a:xfrm>
          <a:prstGeom prst="downArrow">
            <a:avLst>
              <a:gd name="adj1" fmla="val 45520"/>
              <a:gd name="adj2" fmla="val 47033"/>
            </a:avLst>
          </a:prstGeom>
          <a:solidFill>
            <a:schemeClr val="accent5">
              <a:lumMod val="40000"/>
              <a:lumOff val="60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2555776" y="2420888"/>
            <a:ext cx="4320480" cy="1008112"/>
          </a:xfrm>
          <a:prstGeom prst="rect">
            <a:avLst/>
          </a:prstGeom>
          <a:solidFill>
            <a:schemeClr val="accent2">
              <a:lumMod val="20000"/>
              <a:lumOff val="8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Транспорт– </a:t>
            </a:r>
          </a:p>
          <a:p>
            <a:pPr algn="ctr"/>
            <a:r>
              <a:rPr lang="ru-RU" sz="1400" b="1" dirty="0" smtClean="0">
                <a:solidFill>
                  <a:schemeClr val="tx1"/>
                </a:solidFill>
              </a:rPr>
              <a:t>20,0 </a:t>
            </a:r>
            <a:r>
              <a:rPr lang="ru-RU" sz="1400" b="1" dirty="0" smtClean="0">
                <a:solidFill>
                  <a:schemeClr val="tx1"/>
                </a:solidFill>
              </a:rPr>
              <a:t>тыс. руб</a:t>
            </a:r>
            <a:r>
              <a:rPr lang="ru-RU" sz="1400" dirty="0" smtClean="0">
                <a:solidFill>
                  <a:schemeClr val="tx1"/>
                </a:solidFill>
              </a:rPr>
              <a:t>.</a:t>
            </a:r>
            <a:endParaRPr lang="ru-RU" sz="1400" b="1" dirty="0">
              <a:solidFill>
                <a:schemeClr val="tx1"/>
              </a:solidFill>
            </a:endParaRPr>
          </a:p>
        </p:txBody>
      </p:sp>
      <p:sp>
        <p:nvSpPr>
          <p:cNvPr id="9" name="Прямоугольник 8"/>
          <p:cNvSpPr/>
          <p:nvPr/>
        </p:nvSpPr>
        <p:spPr>
          <a:xfrm>
            <a:off x="2483768" y="3933056"/>
            <a:ext cx="4320480" cy="1008112"/>
          </a:xfrm>
          <a:prstGeom prst="rect">
            <a:avLst/>
          </a:prstGeom>
          <a:solidFill>
            <a:schemeClr val="accent2">
              <a:lumMod val="20000"/>
              <a:lumOff val="8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Другие вопросы в области национальной экономики– </a:t>
            </a:r>
          </a:p>
          <a:p>
            <a:pPr algn="ctr"/>
            <a:r>
              <a:rPr lang="ru-RU" sz="1400" b="1" dirty="0" smtClean="0">
                <a:solidFill>
                  <a:schemeClr val="tx1"/>
                </a:solidFill>
              </a:rPr>
              <a:t>200,00 </a:t>
            </a:r>
            <a:r>
              <a:rPr lang="ru-RU" sz="1400" b="1" dirty="0" smtClean="0">
                <a:solidFill>
                  <a:schemeClr val="tx1"/>
                </a:solidFill>
              </a:rPr>
              <a:t>тыс. руб.</a:t>
            </a:r>
            <a:endParaRPr lang="ru-RU" sz="1400" b="1" dirty="0">
              <a:solidFill>
                <a:schemeClr val="tx1"/>
              </a:solidFill>
            </a:endParaRPr>
          </a:p>
        </p:txBody>
      </p:sp>
      <p:sp>
        <p:nvSpPr>
          <p:cNvPr id="14" name="Стрелка вниз 13"/>
          <p:cNvSpPr/>
          <p:nvPr/>
        </p:nvSpPr>
        <p:spPr>
          <a:xfrm>
            <a:off x="3851920" y="3429000"/>
            <a:ext cx="1656184" cy="504056"/>
          </a:xfrm>
          <a:prstGeom prst="downArrow">
            <a:avLst>
              <a:gd name="adj1" fmla="val 45520"/>
              <a:gd name="adj2" fmla="val 47033"/>
            </a:avLst>
          </a:prstGeom>
          <a:solidFill>
            <a:schemeClr val="accent5">
              <a:lumMod val="40000"/>
              <a:lumOff val="60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95536" y="188640"/>
            <a:ext cx="8352928" cy="504056"/>
          </a:xfrm>
          <a:prstGeom prst="roundRect">
            <a:avLst>
              <a:gd name="adj" fmla="val 50000"/>
            </a:avLst>
          </a:prstGeom>
          <a:solidFill>
            <a:schemeClr val="accent1">
              <a:lumMod val="40000"/>
              <a:lumOff val="6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ЖИЛИЩНО-КОММУНАЛЬНОЕ ХОЗЯЙСТВО</a:t>
            </a:r>
            <a:endParaRPr lang="ru-RU" sz="2400" b="1" dirty="0">
              <a:solidFill>
                <a:schemeClr val="tx1"/>
              </a:solidFill>
            </a:endParaRPr>
          </a:p>
        </p:txBody>
      </p:sp>
      <p:graphicFrame>
        <p:nvGraphicFramePr>
          <p:cNvPr id="3" name="Схема 2"/>
          <p:cNvGraphicFramePr/>
          <p:nvPr/>
        </p:nvGraphicFramePr>
        <p:xfrm>
          <a:off x="323528" y="836712"/>
          <a:ext cx="6624736"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Группа 3"/>
          <p:cNvGrpSpPr/>
          <p:nvPr/>
        </p:nvGrpSpPr>
        <p:grpSpPr>
          <a:xfrm>
            <a:off x="6876256" y="692696"/>
            <a:ext cx="1820716" cy="5688647"/>
            <a:chOff x="1843715" y="0"/>
            <a:chExt cx="1676700" cy="5688647"/>
          </a:xfrm>
          <a:scene3d>
            <a:camera prst="orthographicFront">
              <a:rot lat="0" lon="0" rev="0"/>
            </a:camera>
            <a:lightRig rig="contrasting" dir="t">
              <a:rot lat="0" lon="0" rev="1200000"/>
            </a:lightRig>
          </a:scene3d>
        </p:grpSpPr>
        <p:sp>
          <p:nvSpPr>
            <p:cNvPr id="5" name="Скругленный прямоугольник 4"/>
            <p:cNvSpPr/>
            <p:nvPr/>
          </p:nvSpPr>
          <p:spPr>
            <a:xfrm>
              <a:off x="1843715" y="144016"/>
              <a:ext cx="1676700" cy="5544631"/>
            </a:xfrm>
            <a:prstGeom prst="roundRect">
              <a:avLst>
                <a:gd name="adj" fmla="val 10000"/>
              </a:avLst>
            </a:prstGeom>
            <a:sp3d z="-300000" prstMaterial="plastic"/>
          </p:spPr>
          <p:style>
            <a:lnRef idx="1">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Скругленный прямоугольник 4"/>
            <p:cNvSpPr/>
            <p:nvPr/>
          </p:nvSpPr>
          <p:spPr>
            <a:xfrm>
              <a:off x="1843715" y="0"/>
              <a:ext cx="1676700" cy="2088232"/>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Подраздел</a:t>
              </a:r>
              <a:r>
                <a:rPr lang="ru-RU" sz="1500" kern="1200" dirty="0" smtClean="0"/>
                <a:t> </a:t>
              </a:r>
            </a:p>
            <a:p>
              <a:pPr lvl="0" algn="ctr" defTabSz="666750">
                <a:lnSpc>
                  <a:spcPct val="90000"/>
                </a:lnSpc>
                <a:spcBef>
                  <a:spcPct val="0"/>
                </a:spcBef>
                <a:spcAft>
                  <a:spcPct val="35000"/>
                </a:spcAft>
              </a:pPr>
              <a:r>
                <a:rPr lang="ru-RU" sz="1500" kern="1200" dirty="0" smtClean="0"/>
                <a:t>«Другие вопросы в области жилищно-коммунального хозяйства» – </a:t>
              </a:r>
            </a:p>
            <a:p>
              <a:pPr lvl="0" algn="ctr" defTabSz="666750">
                <a:lnSpc>
                  <a:spcPct val="90000"/>
                </a:lnSpc>
                <a:spcBef>
                  <a:spcPct val="0"/>
                </a:spcBef>
                <a:spcAft>
                  <a:spcPct val="35000"/>
                </a:spcAft>
              </a:pPr>
              <a:r>
                <a:rPr lang="ru-RU" sz="1500" b="1" kern="1200" dirty="0" smtClean="0"/>
                <a:t>12140,00 </a:t>
              </a:r>
              <a:r>
                <a:rPr lang="ru-RU" sz="1500" b="1" kern="1200" dirty="0" smtClean="0"/>
                <a:t>тыс. руб.</a:t>
              </a:r>
            </a:p>
            <a:p>
              <a:pPr lvl="0" algn="ctr" defTabSz="666750">
                <a:lnSpc>
                  <a:spcPct val="90000"/>
                </a:lnSpc>
                <a:spcBef>
                  <a:spcPct val="0"/>
                </a:spcBef>
                <a:spcAft>
                  <a:spcPct val="35000"/>
                </a:spcAft>
              </a:pPr>
              <a:endParaRPr lang="ru-RU" sz="1500" b="1" kern="1200" dirty="0"/>
            </a:p>
          </p:txBody>
        </p:sp>
      </p:grpSp>
      <p:grpSp>
        <p:nvGrpSpPr>
          <p:cNvPr id="7" name="Группа 6"/>
          <p:cNvGrpSpPr/>
          <p:nvPr/>
        </p:nvGrpSpPr>
        <p:grpSpPr>
          <a:xfrm>
            <a:off x="6930014" y="2420888"/>
            <a:ext cx="1674434" cy="3744416"/>
            <a:chOff x="7252519" y="2551392"/>
            <a:chExt cx="2116604" cy="3312368"/>
          </a:xfrm>
          <a:scene3d>
            <a:camera prst="orthographicFront">
              <a:rot lat="0" lon="0" rev="0"/>
            </a:camera>
            <a:lightRig rig="contrasting" dir="t">
              <a:rot lat="0" lon="0" rev="1200000"/>
            </a:lightRig>
          </a:scene3d>
        </p:grpSpPr>
        <p:sp>
          <p:nvSpPr>
            <p:cNvPr id="8" name="Скругленный прямоугольник 7"/>
            <p:cNvSpPr/>
            <p:nvPr/>
          </p:nvSpPr>
          <p:spPr>
            <a:xfrm>
              <a:off x="7252519" y="2551392"/>
              <a:ext cx="2116604" cy="3312368"/>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Скругленный прямоугольник 4"/>
            <p:cNvSpPr/>
            <p:nvPr/>
          </p:nvSpPr>
          <p:spPr>
            <a:xfrm>
              <a:off x="7275588" y="3055448"/>
              <a:ext cx="2008580" cy="141438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ru-RU" sz="1400" dirty="0" smtClean="0">
                  <a:solidFill>
                    <a:schemeClr val="tx1"/>
                  </a:solidFill>
                </a:rPr>
                <a:t>Расходы на обеспечение деятельности (оказание услуг) МКУ "Павловское"  - </a:t>
              </a:r>
            </a:p>
            <a:p>
              <a:pPr lvl="0" algn="ctr" defTabSz="533400">
                <a:lnSpc>
                  <a:spcPct val="90000"/>
                </a:lnSpc>
                <a:spcBef>
                  <a:spcPct val="0"/>
                </a:spcBef>
                <a:spcAft>
                  <a:spcPct val="35000"/>
                </a:spcAft>
              </a:pPr>
              <a:r>
                <a:rPr lang="ru-RU" sz="1400" b="1" kern="1200" dirty="0" smtClean="0">
                  <a:solidFill>
                    <a:schemeClr val="tx1"/>
                  </a:solidFill>
                </a:rPr>
                <a:t>12140,00 </a:t>
              </a:r>
              <a:r>
                <a:rPr lang="ru-RU" sz="1400" b="1" kern="1200" dirty="0" smtClean="0">
                  <a:solidFill>
                    <a:schemeClr val="tx1"/>
                  </a:solidFill>
                </a:rPr>
                <a:t>тыс. руб</a:t>
              </a:r>
              <a:r>
                <a:rPr lang="ru-RU" sz="1400" kern="1200" dirty="0" smtClean="0">
                  <a:solidFill>
                    <a:schemeClr val="tx1"/>
                  </a:solidFill>
                </a:rPr>
                <a:t>.</a:t>
              </a:r>
              <a:endParaRPr lang="ru-RU" sz="1400" kern="1200" dirty="0">
                <a:solidFill>
                  <a:schemeClr val="tx1"/>
                </a:solidFill>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95536" y="188639"/>
            <a:ext cx="8352928" cy="780115"/>
          </a:xfrm>
          <a:prstGeom prst="roundRect">
            <a:avLst>
              <a:gd name="adj" fmla="val 50000"/>
            </a:avLst>
          </a:prstGeom>
          <a:solidFill>
            <a:schemeClr val="accent2">
              <a:lumMod val="60000"/>
              <a:lumOff val="4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1">
                    <a:lumMod val="50000"/>
                  </a:schemeClr>
                </a:solidFill>
              </a:rPr>
              <a:t>Культура и кинематография</a:t>
            </a:r>
            <a:endParaRPr lang="ru-RU" sz="2400" b="1" dirty="0">
              <a:solidFill>
                <a:schemeClr val="accent1">
                  <a:lumMod val="50000"/>
                </a:schemeClr>
              </a:solidFill>
            </a:endParaRPr>
          </a:p>
        </p:txBody>
      </p:sp>
      <p:sp>
        <p:nvSpPr>
          <p:cNvPr id="4" name="Скругленный прямоугольник 3"/>
          <p:cNvSpPr/>
          <p:nvPr/>
        </p:nvSpPr>
        <p:spPr>
          <a:xfrm>
            <a:off x="1043608" y="1121903"/>
            <a:ext cx="7200800" cy="1512168"/>
          </a:xfrm>
          <a:prstGeom prst="roundRect">
            <a:avLst>
              <a:gd name="adj" fmla="val 50000"/>
            </a:avLst>
          </a:prstGeom>
          <a:solidFill>
            <a:schemeClr val="accent2">
              <a:lumMod val="40000"/>
              <a:lumOff val="6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accent1">
                    <a:lumMod val="50000"/>
                  </a:schemeClr>
                </a:solidFill>
              </a:rPr>
              <a:t>Подраздел «Культура»  –    </a:t>
            </a:r>
          </a:p>
          <a:p>
            <a:pPr algn="ctr"/>
            <a:r>
              <a:rPr lang="ru-RU" sz="2400" b="1" dirty="0" smtClean="0">
                <a:solidFill>
                  <a:schemeClr val="accent1">
                    <a:lumMod val="50000"/>
                  </a:schemeClr>
                </a:solidFill>
              </a:rPr>
              <a:t>13205,50 </a:t>
            </a:r>
            <a:r>
              <a:rPr lang="ru-RU" sz="2400" b="1" dirty="0" smtClean="0">
                <a:solidFill>
                  <a:schemeClr val="accent1">
                    <a:lumMod val="50000"/>
                  </a:schemeClr>
                </a:solidFill>
              </a:rPr>
              <a:t>тыс. руб. </a:t>
            </a:r>
            <a:endParaRPr lang="ru-RU" sz="2400" b="1" dirty="0">
              <a:solidFill>
                <a:schemeClr val="accent1">
                  <a:lumMod val="50000"/>
                </a:schemeClr>
              </a:solidFill>
            </a:endParaRPr>
          </a:p>
        </p:txBody>
      </p:sp>
      <p:sp>
        <p:nvSpPr>
          <p:cNvPr id="5" name="Стрелка вниз 4"/>
          <p:cNvSpPr/>
          <p:nvPr/>
        </p:nvSpPr>
        <p:spPr>
          <a:xfrm rot="1962420">
            <a:off x="2189179" y="2846379"/>
            <a:ext cx="720080" cy="720080"/>
          </a:xfrm>
          <a:prstGeom prst="downArrow">
            <a:avLst/>
          </a:prstGeom>
          <a:solidFill>
            <a:schemeClr val="accent1">
              <a:lumMod val="40000"/>
              <a:lumOff val="60000"/>
            </a:schemeClr>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rot="19619261">
            <a:off x="6366213" y="2774941"/>
            <a:ext cx="720080" cy="720080"/>
          </a:xfrm>
          <a:prstGeom prst="downArrow">
            <a:avLst/>
          </a:prstGeom>
          <a:solidFill>
            <a:schemeClr val="accent1">
              <a:lumMod val="40000"/>
              <a:lumOff val="60000"/>
            </a:schemeClr>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79512" y="3573016"/>
            <a:ext cx="2736304" cy="2520280"/>
          </a:xfrm>
          <a:prstGeom prst="rect">
            <a:avLst/>
          </a:prstGeom>
          <a:solidFill>
            <a:schemeClr val="accent1">
              <a:lumMod val="20000"/>
              <a:lumOff val="80000"/>
            </a:schemeClr>
          </a:solidFill>
          <a:ln>
            <a:solidFill>
              <a:schemeClr val="accent5">
                <a:lumMod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Предоставление мер социальной поддержки по оплате за содержание и ремонт жилья, услуг теплоснабжения (отопления) и электроснабжения работникам культуры– </a:t>
            </a:r>
          </a:p>
          <a:p>
            <a:pPr algn="ctr"/>
            <a:r>
              <a:rPr lang="ru-RU" sz="1200" b="1" dirty="0" smtClean="0">
                <a:solidFill>
                  <a:schemeClr val="tx1"/>
                </a:solidFill>
              </a:rPr>
              <a:t>181,80 </a:t>
            </a:r>
            <a:r>
              <a:rPr lang="ru-RU" sz="1200" b="1" dirty="0" smtClean="0">
                <a:solidFill>
                  <a:schemeClr val="tx1"/>
                </a:solidFill>
              </a:rPr>
              <a:t>тыс. руб</a:t>
            </a:r>
            <a:r>
              <a:rPr lang="ru-RU" sz="1200" dirty="0" smtClean="0">
                <a:solidFill>
                  <a:schemeClr val="tx1"/>
                </a:solidFill>
              </a:rPr>
              <a:t>.</a:t>
            </a:r>
            <a:endParaRPr lang="ru-RU" sz="1200" dirty="0">
              <a:solidFill>
                <a:schemeClr val="tx1"/>
              </a:solidFill>
            </a:endParaRPr>
          </a:p>
        </p:txBody>
      </p:sp>
      <p:sp>
        <p:nvSpPr>
          <p:cNvPr id="8" name="Прямоугольник 7"/>
          <p:cNvSpPr/>
          <p:nvPr/>
        </p:nvSpPr>
        <p:spPr>
          <a:xfrm>
            <a:off x="5940152" y="3645024"/>
            <a:ext cx="2736304" cy="2520280"/>
          </a:xfrm>
          <a:prstGeom prst="rect">
            <a:avLst/>
          </a:prstGeom>
          <a:solidFill>
            <a:schemeClr val="accent1">
              <a:lumMod val="20000"/>
              <a:lumOff val="80000"/>
            </a:schemeClr>
          </a:solidFill>
          <a:ln>
            <a:solidFill>
              <a:schemeClr val="accent5">
                <a:lumMod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Повышение оплаты труда работников бюджетной сферы в соответствии с указами Президента Российской Федерации от 07 мая 2012 года №597, от 01 июня 2012 года №761 (Расходы на выплаты персоналу в целях обеспечения выполнения функций государственными (муниципальными) органами, казенными учреждениями, органами управления государственными внебюджетными фондами) –</a:t>
            </a:r>
          </a:p>
          <a:p>
            <a:pPr algn="ctr"/>
            <a:r>
              <a:rPr lang="ru-RU" sz="1200" b="1" dirty="0" smtClean="0">
                <a:solidFill>
                  <a:schemeClr val="tx1"/>
                </a:solidFill>
              </a:rPr>
              <a:t>3256,70 </a:t>
            </a:r>
            <a:r>
              <a:rPr lang="ru-RU" sz="1200" b="1" dirty="0" smtClean="0">
                <a:solidFill>
                  <a:schemeClr val="tx1"/>
                </a:solidFill>
              </a:rPr>
              <a:t>тыс. руб</a:t>
            </a:r>
            <a:r>
              <a:rPr lang="ru-RU" sz="1200" dirty="0" smtClean="0">
                <a:solidFill>
                  <a:schemeClr val="tx1"/>
                </a:solidFill>
              </a:rPr>
              <a:t>.</a:t>
            </a:r>
          </a:p>
        </p:txBody>
      </p:sp>
      <p:sp>
        <p:nvSpPr>
          <p:cNvPr id="9" name="Прямоугольник 8"/>
          <p:cNvSpPr/>
          <p:nvPr/>
        </p:nvSpPr>
        <p:spPr>
          <a:xfrm>
            <a:off x="3131840" y="3645024"/>
            <a:ext cx="2664296" cy="246138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solidFill>
                  <a:schemeClr val="tx1"/>
                </a:solidFill>
              </a:rPr>
              <a:t>Расходы на обеспечение деятельности (оказание услуг) МКУК "Павловский </a:t>
            </a:r>
            <a:r>
              <a:rPr lang="ru-RU" dirty="0" err="1" smtClean="0">
                <a:solidFill>
                  <a:schemeClr val="tx1"/>
                </a:solidFill>
              </a:rPr>
              <a:t>культурно-досуговый</a:t>
            </a:r>
            <a:r>
              <a:rPr lang="ru-RU" dirty="0" smtClean="0">
                <a:solidFill>
                  <a:schemeClr val="tx1"/>
                </a:solidFill>
              </a:rPr>
              <a:t> центр</a:t>
            </a:r>
            <a:r>
              <a:rPr lang="ru-RU" dirty="0" smtClean="0">
                <a:solidFill>
                  <a:schemeClr val="tx1"/>
                </a:solidFill>
              </a:rPr>
              <a:t>"–</a:t>
            </a:r>
            <a:r>
              <a:rPr lang="ru-RU" b="1" dirty="0" smtClean="0">
                <a:solidFill>
                  <a:schemeClr val="tx1"/>
                </a:solidFill>
              </a:rPr>
              <a:t>9767,00 </a:t>
            </a:r>
            <a:r>
              <a:rPr lang="ru-RU" b="1" dirty="0" smtClean="0">
                <a:solidFill>
                  <a:schemeClr val="tx1"/>
                </a:solidFill>
              </a:rPr>
              <a:t>тыс. руб. </a:t>
            </a:r>
            <a:endParaRPr lang="ru-RU" b="1" dirty="0">
              <a:solidFill>
                <a:schemeClr val="tx1"/>
              </a:solidFill>
            </a:endParaRPr>
          </a:p>
        </p:txBody>
      </p:sp>
      <p:sp>
        <p:nvSpPr>
          <p:cNvPr id="10" name="Стрелка вниз 9"/>
          <p:cNvSpPr/>
          <p:nvPr/>
        </p:nvSpPr>
        <p:spPr>
          <a:xfrm>
            <a:off x="4214631" y="2852935"/>
            <a:ext cx="484632" cy="504057"/>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91880" y="404664"/>
            <a:ext cx="5112568" cy="830997"/>
          </a:xfrm>
          <a:prstGeom prst="rect">
            <a:avLst/>
          </a:prstGeom>
          <a:noFill/>
        </p:spPr>
        <p:txBody>
          <a:bodyPr wrap="square" rtlCol="0">
            <a:spAutoFit/>
          </a:bodyPr>
          <a:lstStyle/>
          <a:p>
            <a:pPr algn="ctr"/>
            <a:r>
              <a:rPr lang="ru-RU" sz="2400" i="1" dirty="0" smtClean="0">
                <a:solidFill>
                  <a:schemeClr val="accent1">
                    <a:lumMod val="50000"/>
                  </a:schemeClr>
                </a:solidFill>
                <a:effectLst>
                  <a:outerShdw blurRad="38100" dist="38100" dir="2700000" algn="tl">
                    <a:srgbClr val="000000">
                      <a:alpha val="43137"/>
                    </a:srgbClr>
                  </a:outerShdw>
                </a:effectLst>
                <a:latin typeface="Corbel" panose="020B0503020204020204" pitchFamily="34" charset="0"/>
                <a:cs typeface="Times New Roman" panose="02020603050405020304" pitchFamily="18" charset="0"/>
              </a:rPr>
              <a:t>Уважаемые жители </a:t>
            </a:r>
          </a:p>
          <a:p>
            <a:pPr algn="ctr"/>
            <a:r>
              <a:rPr lang="ru-RU" sz="2400" i="1" dirty="0" smtClean="0">
                <a:solidFill>
                  <a:schemeClr val="accent1">
                    <a:lumMod val="50000"/>
                  </a:schemeClr>
                </a:solidFill>
                <a:effectLst>
                  <a:outerShdw blurRad="38100" dist="38100" dir="2700000" algn="tl">
                    <a:srgbClr val="000000">
                      <a:alpha val="43137"/>
                    </a:srgbClr>
                  </a:outerShdw>
                </a:effectLst>
                <a:latin typeface="Corbel" panose="020B0503020204020204" pitchFamily="34" charset="0"/>
                <a:cs typeface="Times New Roman" panose="02020603050405020304" pitchFamily="18" charset="0"/>
              </a:rPr>
              <a:t>Павловского сельского поселения!</a:t>
            </a:r>
            <a:endParaRPr lang="ru-RU" sz="2400" i="1" dirty="0">
              <a:solidFill>
                <a:schemeClr val="accent1">
                  <a:lumMod val="50000"/>
                </a:schemeClr>
              </a:solidFill>
              <a:effectLst>
                <a:outerShdw blurRad="38100" dist="38100" dir="2700000" algn="tl">
                  <a:srgbClr val="000000">
                    <a:alpha val="43137"/>
                  </a:srgbClr>
                </a:outerShdw>
              </a:effectLst>
              <a:latin typeface="Corbel" panose="020B0503020204020204" pitchFamily="34" charset="0"/>
              <a:cs typeface="Times New Roman" panose="02020603050405020304" pitchFamily="18" charset="0"/>
            </a:endParaRPr>
          </a:p>
        </p:txBody>
      </p:sp>
      <p:sp>
        <p:nvSpPr>
          <p:cNvPr id="6" name="TextBox 5"/>
          <p:cNvSpPr txBox="1"/>
          <p:nvPr/>
        </p:nvSpPr>
        <p:spPr>
          <a:xfrm>
            <a:off x="3419872" y="1779687"/>
            <a:ext cx="5256584" cy="3046988"/>
          </a:xfrm>
          <a:prstGeom prst="rect">
            <a:avLst/>
          </a:prstGeom>
          <a:noFill/>
        </p:spPr>
        <p:txBody>
          <a:bodyPr wrap="square" rtlCol="0">
            <a:spAutoFit/>
          </a:bodyPr>
          <a:lstStyle/>
          <a:p>
            <a:pPr algn="just"/>
            <a:r>
              <a:rPr lang="ru-RU" sz="1600" i="1" dirty="0" smtClean="0">
                <a:solidFill>
                  <a:schemeClr val="accent2">
                    <a:lumMod val="50000"/>
                  </a:schemeClr>
                </a:solidFill>
                <a:latin typeface="Corbel" panose="020B0503020204020204" pitchFamily="34" charset="0"/>
              </a:rPr>
              <a:t>         </a:t>
            </a:r>
            <a:r>
              <a:rPr lang="ru-RU" sz="1600" i="1" dirty="0" smtClean="0">
                <a:solidFill>
                  <a:schemeClr val="accent1">
                    <a:lumMod val="50000"/>
                  </a:schemeClr>
                </a:solidFill>
                <a:latin typeface="Corbel" panose="020B0503020204020204" pitchFamily="34" charset="0"/>
              </a:rPr>
              <a:t>Администрация  муниципального 	образования Павловское сельское поселение представляет Вам «Бюджет для граждан», созданный для обеспечения прозрачности и открытости бюджетного процесса.  </a:t>
            </a:r>
          </a:p>
          <a:p>
            <a:pPr algn="just"/>
            <a:r>
              <a:rPr lang="ru-RU" sz="1600" i="1" dirty="0" smtClean="0">
                <a:solidFill>
                  <a:schemeClr val="accent1">
                    <a:lumMod val="50000"/>
                  </a:schemeClr>
                </a:solidFill>
                <a:latin typeface="Corbel" panose="020B0503020204020204" pitchFamily="34" charset="0"/>
              </a:rPr>
              <a:t>         Наверняка </a:t>
            </a:r>
            <a:r>
              <a:rPr lang="ru-RU" sz="1600" i="1" dirty="0">
                <a:solidFill>
                  <a:schemeClr val="accent1">
                    <a:lumMod val="50000"/>
                  </a:schemeClr>
                </a:solidFill>
                <a:latin typeface="Corbel" panose="020B0503020204020204" pitchFamily="34" charset="0"/>
              </a:rPr>
              <a:t>многих волнует вопрос, на какие цели расходуются средства местного бюджета? </a:t>
            </a:r>
            <a:endParaRPr lang="ru-RU" sz="1600" i="1" dirty="0" smtClean="0">
              <a:solidFill>
                <a:schemeClr val="accent1">
                  <a:lumMod val="50000"/>
                </a:schemeClr>
              </a:solidFill>
              <a:latin typeface="Corbel" panose="020B0503020204020204" pitchFamily="34" charset="0"/>
            </a:endParaRPr>
          </a:p>
          <a:p>
            <a:pPr algn="just"/>
            <a:r>
              <a:rPr lang="ru-RU" sz="1600" i="1" dirty="0" smtClean="0">
                <a:solidFill>
                  <a:schemeClr val="accent1">
                    <a:lumMod val="50000"/>
                  </a:schemeClr>
                </a:solidFill>
                <a:latin typeface="Corbel" panose="020B0503020204020204" pitchFamily="34" charset="0"/>
              </a:rPr>
              <a:t>         Каждый </a:t>
            </a:r>
            <a:r>
              <a:rPr lang="ru-RU" sz="1600" i="1" dirty="0">
                <a:solidFill>
                  <a:schemeClr val="accent1">
                    <a:lumMod val="50000"/>
                  </a:schemeClr>
                </a:solidFill>
                <a:latin typeface="Corbel" panose="020B0503020204020204" pitchFamily="34" charset="0"/>
              </a:rPr>
              <a:t>вправе в максимально удобной и доступной форме получать информацию о направлениях бюджетной политики, проводимой на территории </a:t>
            </a:r>
            <a:r>
              <a:rPr lang="ru-RU" sz="1600" i="1" dirty="0" smtClean="0">
                <a:solidFill>
                  <a:schemeClr val="accent1">
                    <a:lumMod val="50000"/>
                  </a:schemeClr>
                </a:solidFill>
                <a:latin typeface="Corbel" panose="020B0503020204020204" pitchFamily="34" charset="0"/>
              </a:rPr>
              <a:t>Павловского сельского поселения, </a:t>
            </a:r>
            <a:r>
              <a:rPr lang="ru-RU" sz="1600" i="1" dirty="0">
                <a:solidFill>
                  <a:schemeClr val="accent1">
                    <a:lumMod val="50000"/>
                  </a:schemeClr>
                </a:solidFill>
                <a:latin typeface="Corbel" panose="020B0503020204020204" pitchFamily="34" charset="0"/>
              </a:rPr>
              <a:t>чтобы иметь возможность самостоятельно делать выводы об эффективности расходования средств. </a:t>
            </a:r>
          </a:p>
        </p:txBody>
      </p:sp>
      <p:sp>
        <p:nvSpPr>
          <p:cNvPr id="7" name="TextBox 6"/>
          <p:cNvSpPr txBox="1"/>
          <p:nvPr/>
        </p:nvSpPr>
        <p:spPr>
          <a:xfrm>
            <a:off x="395536" y="4941168"/>
            <a:ext cx="3312368" cy="1200329"/>
          </a:xfrm>
          <a:prstGeom prst="rect">
            <a:avLst/>
          </a:prstGeom>
          <a:noFill/>
        </p:spPr>
        <p:txBody>
          <a:bodyPr wrap="square" rtlCol="0">
            <a:spAutoFit/>
          </a:bodyPr>
          <a:lstStyle/>
          <a:p>
            <a:r>
              <a:rPr lang="ru-RU" dirty="0" smtClean="0">
                <a:solidFill>
                  <a:schemeClr val="accent1">
                    <a:lumMod val="50000"/>
                  </a:schemeClr>
                </a:solidFill>
                <a:latin typeface="Corbel" panose="020B0503020204020204" pitchFamily="34" charset="0"/>
              </a:rPr>
              <a:t>С уважением,</a:t>
            </a:r>
          </a:p>
          <a:p>
            <a:r>
              <a:rPr lang="ru-RU" dirty="0" smtClean="0">
                <a:solidFill>
                  <a:schemeClr val="accent1">
                    <a:lumMod val="50000"/>
                  </a:schemeClr>
                </a:solidFill>
                <a:latin typeface="Corbel" panose="020B0503020204020204" pitchFamily="34" charset="0"/>
              </a:rPr>
              <a:t>Глава муниципального образования Павловское сельское поселение </a:t>
            </a:r>
            <a:endParaRPr lang="ru-RU" dirty="0">
              <a:solidFill>
                <a:schemeClr val="accent1">
                  <a:lumMod val="50000"/>
                </a:schemeClr>
              </a:solidFill>
              <a:latin typeface="Corbel" panose="020B0503020204020204" pitchFamily="34" charset="0"/>
            </a:endParaRPr>
          </a:p>
        </p:txBody>
      </p:sp>
      <p:sp>
        <p:nvSpPr>
          <p:cNvPr id="8" name="TextBox 7"/>
          <p:cNvSpPr txBox="1"/>
          <p:nvPr/>
        </p:nvSpPr>
        <p:spPr>
          <a:xfrm>
            <a:off x="6372200" y="5806409"/>
            <a:ext cx="2016224" cy="369332"/>
          </a:xfrm>
          <a:prstGeom prst="rect">
            <a:avLst/>
          </a:prstGeom>
          <a:noFill/>
        </p:spPr>
        <p:txBody>
          <a:bodyPr wrap="square" rtlCol="0">
            <a:spAutoFit/>
          </a:bodyPr>
          <a:lstStyle/>
          <a:p>
            <a:r>
              <a:rPr lang="ru-RU" dirty="0" smtClean="0">
                <a:solidFill>
                  <a:schemeClr val="accent1">
                    <a:lumMod val="50000"/>
                  </a:schemeClr>
                </a:solidFill>
              </a:rPr>
              <a:t>Е.Н.Хусаинова</a:t>
            </a:r>
            <a:endParaRPr lang="ru-RU" dirty="0">
              <a:solidFill>
                <a:schemeClr val="accent1">
                  <a:lumMod val="50000"/>
                </a:schemeClr>
              </a:solidFill>
            </a:endParaRPr>
          </a:p>
        </p:txBody>
      </p:sp>
      <p:pic>
        <p:nvPicPr>
          <p:cNvPr id="2052" name="Picture 4" descr="C:\Users\Владелец\Desktop\_pavlovskoe_karta_gradostroitel-naya.jpg"/>
          <p:cNvPicPr>
            <a:picLocks noChangeAspect="1" noChangeArrowheads="1"/>
          </p:cNvPicPr>
          <p:nvPr/>
        </p:nvPicPr>
        <p:blipFill>
          <a:blip r:embed="rId3" cstate="print"/>
          <a:srcRect l="801" t="8001" r="11600" b="5901"/>
          <a:stretch>
            <a:fillRect/>
          </a:stretch>
        </p:blipFill>
        <p:spPr bwMode="auto">
          <a:xfrm>
            <a:off x="179512" y="1196752"/>
            <a:ext cx="3012921" cy="338437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95536" y="188640"/>
            <a:ext cx="8352928" cy="504056"/>
          </a:xfrm>
          <a:prstGeom prst="roundRect">
            <a:avLst>
              <a:gd name="adj" fmla="val 50000"/>
            </a:avLst>
          </a:prstGeom>
          <a:solidFill>
            <a:schemeClr val="accent3">
              <a:lumMod val="40000"/>
              <a:lumOff val="6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1">
                    <a:lumMod val="50000"/>
                  </a:schemeClr>
                </a:solidFill>
              </a:rPr>
              <a:t>СОЦИАЛЬНАЯ ПОЛИТИКА</a:t>
            </a:r>
            <a:endParaRPr lang="ru-RU" sz="2400" b="1" dirty="0">
              <a:solidFill>
                <a:schemeClr val="accent1">
                  <a:lumMod val="50000"/>
                </a:schemeClr>
              </a:solidFill>
            </a:endParaRPr>
          </a:p>
        </p:txBody>
      </p:sp>
      <p:sp>
        <p:nvSpPr>
          <p:cNvPr id="4" name="Скругленный прямоугольник 3"/>
          <p:cNvSpPr/>
          <p:nvPr/>
        </p:nvSpPr>
        <p:spPr>
          <a:xfrm>
            <a:off x="755576" y="1196752"/>
            <a:ext cx="3888432" cy="1512168"/>
          </a:xfrm>
          <a:prstGeom prst="roundRect">
            <a:avLst>
              <a:gd name="adj" fmla="val 50000"/>
            </a:avLst>
          </a:prstGeom>
          <a:gradFill flip="none" rotWithShape="1">
            <a:gsLst>
              <a:gs pos="91300">
                <a:schemeClr val="accent3">
                  <a:lumMod val="20000"/>
                  <a:lumOff val="80000"/>
                </a:schemeClr>
              </a:gs>
              <a:gs pos="0">
                <a:schemeClr val="accent3">
                  <a:lumMod val="40000"/>
                  <a:lumOff val="60000"/>
                </a:schemeClr>
              </a:gs>
              <a:gs pos="50000">
                <a:schemeClr val="accent3">
                  <a:lumMod val="20000"/>
                  <a:lumOff val="80000"/>
                </a:schemeClr>
              </a:gs>
              <a:gs pos="100000">
                <a:srgbClr val="00B050">
                  <a:tint val="23500"/>
                  <a:satMod val="160000"/>
                </a:srgbClr>
              </a:gs>
            </a:gsLst>
            <a:path path="circle">
              <a:fillToRect l="100000" t="100000"/>
            </a:path>
            <a:tileRect r="-100000" b="-100000"/>
          </a:gra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accent1">
                    <a:lumMod val="50000"/>
                  </a:schemeClr>
                </a:solidFill>
              </a:rPr>
              <a:t>Подраздел </a:t>
            </a:r>
          </a:p>
          <a:p>
            <a:pPr algn="ctr"/>
            <a:r>
              <a:rPr lang="ru-RU" sz="2400" dirty="0" smtClean="0">
                <a:solidFill>
                  <a:schemeClr val="accent1">
                    <a:lumMod val="50000"/>
                  </a:schemeClr>
                </a:solidFill>
              </a:rPr>
              <a:t>«Социальное обеспечение»– </a:t>
            </a:r>
            <a:r>
              <a:rPr lang="ru-RU" sz="2400" b="1" dirty="0" smtClean="0">
                <a:solidFill>
                  <a:schemeClr val="accent1">
                    <a:lumMod val="50000"/>
                  </a:schemeClr>
                </a:solidFill>
              </a:rPr>
              <a:t>62,40 тыс. руб. </a:t>
            </a:r>
            <a:endParaRPr lang="ru-RU" sz="2400" b="1" dirty="0">
              <a:solidFill>
                <a:schemeClr val="accent1">
                  <a:lumMod val="50000"/>
                </a:schemeClr>
              </a:solidFill>
            </a:endParaRPr>
          </a:p>
        </p:txBody>
      </p:sp>
      <p:sp>
        <p:nvSpPr>
          <p:cNvPr id="5" name="Стрелка вниз 4"/>
          <p:cNvSpPr/>
          <p:nvPr/>
        </p:nvSpPr>
        <p:spPr>
          <a:xfrm rot="1962420">
            <a:off x="2117171" y="2918387"/>
            <a:ext cx="720080" cy="720080"/>
          </a:xfrm>
          <a:prstGeom prst="downArrow">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rot="19619261">
            <a:off x="6438220" y="2918957"/>
            <a:ext cx="720080" cy="720080"/>
          </a:xfrm>
          <a:prstGeom prst="downArrow">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755576" y="3861048"/>
            <a:ext cx="3600400" cy="2304256"/>
          </a:xfrm>
          <a:prstGeom prst="rect">
            <a:avLst/>
          </a:prstGeom>
          <a:gradFill flip="none" rotWithShape="1">
            <a:gsLst>
              <a:gs pos="60580">
                <a:schemeClr val="accent3">
                  <a:lumMod val="20000"/>
                  <a:lumOff val="80000"/>
                </a:schemeClr>
              </a:gs>
              <a:gs pos="95032">
                <a:schemeClr val="accent3">
                  <a:lumMod val="20000"/>
                  <a:lumOff val="80000"/>
                </a:schemeClr>
              </a:gs>
              <a:gs pos="70950">
                <a:srgbClr val="DEF8CD"/>
              </a:gs>
              <a:gs pos="0">
                <a:schemeClr val="accent3">
                  <a:lumMod val="40000"/>
                  <a:lumOff val="60000"/>
                </a:schemeClr>
              </a:gs>
              <a:gs pos="50000">
                <a:srgbClr val="92D050">
                  <a:tint val="44500"/>
                  <a:satMod val="160000"/>
                </a:srgbClr>
              </a:gs>
              <a:gs pos="100000">
                <a:srgbClr val="92D050">
                  <a:tint val="23500"/>
                  <a:satMod val="160000"/>
                </a:srgbClr>
              </a:gs>
            </a:gsLst>
            <a:lin ang="8100000" scaled="1"/>
            <a:tileRect/>
          </a:gradFill>
          <a:ln>
            <a:solidFill>
              <a:schemeClr val="accent5">
                <a:lumMod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accent1">
                    <a:lumMod val="50000"/>
                  </a:schemeClr>
                </a:solidFill>
              </a:rPr>
              <a:t>Выплата к государственным пенсиям муниципальным служащим– </a:t>
            </a:r>
          </a:p>
          <a:p>
            <a:pPr algn="ctr"/>
            <a:r>
              <a:rPr lang="ru-RU" b="1" dirty="0" smtClean="0">
                <a:solidFill>
                  <a:schemeClr val="accent1">
                    <a:lumMod val="50000"/>
                  </a:schemeClr>
                </a:solidFill>
              </a:rPr>
              <a:t>62,40 тыс. руб</a:t>
            </a:r>
            <a:r>
              <a:rPr lang="ru-RU" dirty="0" smtClean="0">
                <a:solidFill>
                  <a:schemeClr val="accent1">
                    <a:lumMod val="50000"/>
                  </a:schemeClr>
                </a:solidFill>
              </a:rPr>
              <a:t>.</a:t>
            </a:r>
            <a:endParaRPr lang="ru-RU" dirty="0">
              <a:solidFill>
                <a:schemeClr val="accent1">
                  <a:lumMod val="50000"/>
                </a:schemeClr>
              </a:solidFill>
            </a:endParaRPr>
          </a:p>
        </p:txBody>
      </p:sp>
      <p:sp>
        <p:nvSpPr>
          <p:cNvPr id="8" name="Прямоугольник 7"/>
          <p:cNvSpPr/>
          <p:nvPr/>
        </p:nvSpPr>
        <p:spPr>
          <a:xfrm>
            <a:off x="4860032" y="3861048"/>
            <a:ext cx="3744416" cy="2304256"/>
          </a:xfrm>
          <a:prstGeom prst="rect">
            <a:avLst/>
          </a:prstGeom>
          <a:gradFill flip="none" rotWithShape="1">
            <a:gsLst>
              <a:gs pos="85050">
                <a:schemeClr val="accent3">
                  <a:lumMod val="20000"/>
                  <a:lumOff val="80000"/>
                </a:schemeClr>
              </a:gs>
              <a:gs pos="0">
                <a:schemeClr val="accent3">
                  <a:lumMod val="40000"/>
                  <a:lumOff val="60000"/>
                </a:schemeClr>
              </a:gs>
              <a:gs pos="50000">
                <a:srgbClr val="92D050">
                  <a:tint val="44500"/>
                  <a:satMod val="160000"/>
                </a:srgbClr>
              </a:gs>
              <a:gs pos="100000">
                <a:srgbClr val="92D050">
                  <a:tint val="23500"/>
                  <a:satMod val="160000"/>
                </a:srgbClr>
              </a:gs>
            </a:gsLst>
            <a:lin ang="8100000" scaled="1"/>
            <a:tileRect/>
          </a:gradFill>
          <a:ln>
            <a:solidFill>
              <a:schemeClr val="accent5">
                <a:lumMod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accent1">
                    <a:lumMod val="50000"/>
                  </a:schemeClr>
                </a:solidFill>
              </a:rPr>
              <a:t>Мероприятия по обеспечению жильем по муниципальной программе "Обеспечение жильем молодых семей муниципального образования Павловское  на 2021 - 2025 годы«– </a:t>
            </a:r>
            <a:r>
              <a:rPr lang="ru-RU" b="1" dirty="0" smtClean="0">
                <a:solidFill>
                  <a:schemeClr val="accent1">
                    <a:lumMod val="50000"/>
                  </a:schemeClr>
                </a:solidFill>
              </a:rPr>
              <a:t>1260,00 </a:t>
            </a:r>
            <a:r>
              <a:rPr lang="ru-RU" b="1" dirty="0" smtClean="0">
                <a:solidFill>
                  <a:schemeClr val="accent1">
                    <a:lumMod val="50000"/>
                  </a:schemeClr>
                </a:solidFill>
              </a:rPr>
              <a:t>тыс. руб</a:t>
            </a:r>
            <a:r>
              <a:rPr lang="ru-RU" dirty="0" smtClean="0">
                <a:solidFill>
                  <a:schemeClr val="accent1">
                    <a:lumMod val="50000"/>
                  </a:schemeClr>
                </a:solidFill>
              </a:rPr>
              <a:t>.</a:t>
            </a:r>
          </a:p>
        </p:txBody>
      </p:sp>
      <p:sp>
        <p:nvSpPr>
          <p:cNvPr id="9" name="Скругленный прямоугольник 8"/>
          <p:cNvSpPr/>
          <p:nvPr/>
        </p:nvSpPr>
        <p:spPr>
          <a:xfrm>
            <a:off x="4788024" y="1196752"/>
            <a:ext cx="3816424" cy="1512168"/>
          </a:xfrm>
          <a:prstGeom prst="roundRect">
            <a:avLst>
              <a:gd name="adj" fmla="val 50000"/>
            </a:avLst>
          </a:prstGeom>
          <a:gradFill flip="none" rotWithShape="1">
            <a:gsLst>
              <a:gs pos="91300">
                <a:schemeClr val="accent3">
                  <a:lumMod val="20000"/>
                  <a:lumOff val="80000"/>
                </a:schemeClr>
              </a:gs>
              <a:gs pos="0">
                <a:schemeClr val="accent3">
                  <a:lumMod val="40000"/>
                  <a:lumOff val="60000"/>
                </a:schemeClr>
              </a:gs>
              <a:gs pos="50000">
                <a:schemeClr val="accent3">
                  <a:lumMod val="20000"/>
                  <a:lumOff val="80000"/>
                </a:schemeClr>
              </a:gs>
              <a:gs pos="100000">
                <a:srgbClr val="00B050">
                  <a:tint val="23500"/>
                  <a:satMod val="160000"/>
                </a:srgbClr>
              </a:gs>
            </a:gsLst>
            <a:path path="circle">
              <a:fillToRect l="100000" t="100000"/>
            </a:path>
            <a:tileRect r="-100000" b="-100000"/>
          </a:gra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accent1">
                    <a:lumMod val="50000"/>
                  </a:schemeClr>
                </a:solidFill>
              </a:rPr>
              <a:t>Подраздел </a:t>
            </a:r>
          </a:p>
          <a:p>
            <a:pPr algn="ctr"/>
            <a:r>
              <a:rPr lang="ru-RU" sz="2400" dirty="0" smtClean="0">
                <a:solidFill>
                  <a:schemeClr val="accent1">
                    <a:lumMod val="50000"/>
                  </a:schemeClr>
                </a:solidFill>
              </a:rPr>
              <a:t>«Охрана семьи и детства» – </a:t>
            </a:r>
            <a:r>
              <a:rPr lang="ru-RU" sz="2400" b="1" dirty="0" smtClean="0">
                <a:solidFill>
                  <a:schemeClr val="accent1">
                    <a:lumMod val="50000"/>
                  </a:schemeClr>
                </a:solidFill>
              </a:rPr>
              <a:t>1260,00 </a:t>
            </a:r>
            <a:r>
              <a:rPr lang="ru-RU" sz="2400" b="1" dirty="0" smtClean="0">
                <a:solidFill>
                  <a:schemeClr val="accent1">
                    <a:lumMod val="50000"/>
                  </a:schemeClr>
                </a:solidFill>
              </a:rPr>
              <a:t>тыс. руб. </a:t>
            </a:r>
            <a:endParaRPr lang="ru-RU" sz="2400"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Z:\Колбина С.В\культура\для буклета\фото красивая деревня\Брутово 2.JPG"/>
          <p:cNvPicPr>
            <a:picLocks noChangeAspect="1" noChangeArrowheads="1"/>
          </p:cNvPicPr>
          <p:nvPr/>
        </p:nvPicPr>
        <p:blipFill>
          <a:blip r:embed="rId2" cstate="print"/>
          <a:srcRect/>
          <a:stretch>
            <a:fillRect/>
          </a:stretch>
        </p:blipFill>
        <p:spPr bwMode="auto">
          <a:xfrm>
            <a:off x="107504" y="3356992"/>
            <a:ext cx="3556306" cy="2269133"/>
          </a:xfrm>
          <a:prstGeom prst="rect">
            <a:avLst/>
          </a:prstGeom>
          <a:noFill/>
        </p:spPr>
      </p:pic>
      <p:sp>
        <p:nvSpPr>
          <p:cNvPr id="5" name="TextBox 4"/>
          <p:cNvSpPr txBox="1"/>
          <p:nvPr/>
        </p:nvSpPr>
        <p:spPr>
          <a:xfrm>
            <a:off x="0" y="5780782"/>
            <a:ext cx="9144000" cy="954107"/>
          </a:xfrm>
          <a:prstGeom prst="rect">
            <a:avLst/>
          </a:prstGeom>
          <a:solidFill>
            <a:schemeClr val="accent2">
              <a:lumMod val="40000"/>
              <a:lumOff val="60000"/>
            </a:schemeClr>
          </a:solidFill>
          <a:scene3d>
            <a:camera prst="orthographicFront"/>
            <a:lightRig rig="threePt" dir="t"/>
          </a:scene3d>
          <a:sp3d>
            <a:bevelT/>
          </a:sp3d>
        </p:spPr>
        <p:txBody>
          <a:bodyPr wrap="square" rtlCol="0">
            <a:spAutoFit/>
          </a:bodyPr>
          <a:lstStyle/>
          <a:p>
            <a:pPr algn="ctr"/>
            <a:r>
              <a:rPr lang="ru-RU" sz="1400" dirty="0" smtClean="0">
                <a:latin typeface="Calibri" panose="020F0502020204030204" pitchFamily="34" charset="0"/>
                <a:cs typeface="Calibri" panose="020F0502020204030204" pitchFamily="34" charset="0"/>
              </a:rPr>
              <a:t>Администрация муниципального образования Павловское сельское поселение </a:t>
            </a:r>
          </a:p>
          <a:p>
            <a:pPr algn="ctr"/>
            <a:r>
              <a:rPr lang="ru-RU" sz="1400" dirty="0" smtClean="0">
                <a:latin typeface="Calibri" panose="020F0502020204030204" pitchFamily="34" charset="0"/>
                <a:cs typeface="Calibri" panose="020F0502020204030204" pitchFamily="34" charset="0"/>
              </a:rPr>
              <a:t>Суздальского района Владимирской области</a:t>
            </a:r>
          </a:p>
          <a:p>
            <a:pPr algn="ctr"/>
            <a:r>
              <a:rPr lang="ru-RU" sz="1400" dirty="0" smtClean="0">
                <a:latin typeface="Calibri" panose="020F0502020204030204" pitchFamily="34" charset="0"/>
                <a:cs typeface="Calibri" panose="020F0502020204030204" pitchFamily="34" charset="0"/>
              </a:rPr>
              <a:t>601273, Владимирская область, Суздальский район, с. Павловское, ул. Школьная, 17а</a:t>
            </a:r>
          </a:p>
          <a:p>
            <a:pPr algn="ctr"/>
            <a:r>
              <a:rPr lang="ru-RU" sz="1400" dirty="0" smtClean="0">
                <a:latin typeface="Calibri" panose="020F0502020204030204" pitchFamily="34" charset="0"/>
                <a:cs typeface="Calibri" panose="020F0502020204030204" pitchFamily="34" charset="0"/>
              </a:rPr>
              <a:t>Тел.: 8(49231) 7-22-30, 7-22-81, 7-22-97 </a:t>
            </a:r>
            <a:r>
              <a:rPr lang="en-US" sz="1400" dirty="0" smtClean="0">
                <a:latin typeface="Calibri" panose="020F0502020204030204" pitchFamily="34" charset="0"/>
                <a:cs typeface="Calibri" panose="020F0502020204030204" pitchFamily="34" charset="0"/>
              </a:rPr>
              <a:t>E-mail</a:t>
            </a:r>
            <a:r>
              <a:rPr lang="ru-RU" sz="1400" dirty="0" smtClean="0">
                <a:latin typeface="Calibri" panose="020F0502020204030204" pitchFamily="34" charset="0"/>
                <a:cs typeface="Calibri" panose="020F0502020204030204" pitchFamily="34" charset="0"/>
              </a:rPr>
              <a:t>: </a:t>
            </a:r>
            <a:r>
              <a:rPr lang="en-US" sz="1400" dirty="0" smtClean="0">
                <a:latin typeface="Calibri" panose="020F0502020204030204" pitchFamily="34" charset="0"/>
                <a:cs typeface="Calibri" panose="020F0502020204030204" pitchFamily="34" charset="0"/>
              </a:rPr>
              <a:t>pavlovskoe_sp@mail.ru</a:t>
            </a:r>
            <a:endParaRPr lang="ru-RU" sz="1400" dirty="0">
              <a:latin typeface="Calibri" panose="020F0502020204030204" pitchFamily="34" charset="0"/>
              <a:cs typeface="Calibri" panose="020F0502020204030204" pitchFamily="34" charset="0"/>
            </a:endParaRPr>
          </a:p>
        </p:txBody>
      </p:sp>
      <p:sp>
        <p:nvSpPr>
          <p:cNvPr id="9" name="TextBox 8"/>
          <p:cNvSpPr txBox="1"/>
          <p:nvPr/>
        </p:nvSpPr>
        <p:spPr>
          <a:xfrm>
            <a:off x="3001965" y="461233"/>
            <a:ext cx="3168353" cy="830997"/>
          </a:xfrm>
          <a:prstGeom prst="rect">
            <a:avLst/>
          </a:prstGeom>
          <a:noFill/>
        </p:spPr>
        <p:txBody>
          <a:bodyPr wrap="square" rtlCol="0">
            <a:spAutoFit/>
          </a:bodyPr>
          <a:lstStyle/>
          <a:p>
            <a:pPr algn="ctr"/>
            <a:r>
              <a:rPr lang="ru-RU" sz="2400" b="1" dirty="0" smtClean="0">
                <a:solidFill>
                  <a:schemeClr val="accent1">
                    <a:lumMod val="50000"/>
                  </a:schemeClr>
                </a:solidFill>
                <a:effectLst>
                  <a:outerShdw blurRad="38100" dist="38100" dir="2700000" algn="tl">
                    <a:srgbClr val="000000">
                      <a:alpha val="43137"/>
                    </a:srgbClr>
                  </a:outerShdw>
                </a:effectLst>
              </a:rPr>
              <a:t>   СПАСИБО</a:t>
            </a:r>
          </a:p>
          <a:p>
            <a:pPr algn="ctr"/>
            <a:r>
              <a:rPr lang="ru-RU" sz="2400" b="1" dirty="0" smtClean="0">
                <a:solidFill>
                  <a:schemeClr val="accent1">
                    <a:lumMod val="50000"/>
                  </a:schemeClr>
                </a:solidFill>
                <a:effectLst>
                  <a:outerShdw blurRad="38100" dist="38100" dir="2700000" algn="tl">
                    <a:srgbClr val="000000">
                      <a:alpha val="43137"/>
                    </a:srgbClr>
                  </a:outerShdw>
                </a:effectLst>
              </a:rPr>
              <a:t>     ЗА ВНИМАНИЕ !</a:t>
            </a:r>
            <a:endParaRPr lang="ru-RU" sz="2400" b="1" dirty="0">
              <a:solidFill>
                <a:schemeClr val="accent1">
                  <a:lumMod val="50000"/>
                </a:schemeClr>
              </a:solidFill>
              <a:effectLst>
                <a:outerShdw blurRad="38100" dist="38100" dir="2700000" algn="tl">
                  <a:srgbClr val="000000">
                    <a:alpha val="43137"/>
                  </a:srgbClr>
                </a:outerShdw>
              </a:effectLst>
            </a:endParaRPr>
          </a:p>
        </p:txBody>
      </p:sp>
      <p:pic>
        <p:nvPicPr>
          <p:cNvPr id="1027" name="Picture 3" descr="Z:\Колбина С.В\культура\фото красивая деревня\улово\Улово фото\24725459.jpg"/>
          <p:cNvPicPr>
            <a:picLocks noChangeAspect="1" noChangeArrowheads="1"/>
          </p:cNvPicPr>
          <p:nvPr/>
        </p:nvPicPr>
        <p:blipFill>
          <a:blip r:embed="rId3" cstate="print"/>
          <a:srcRect/>
          <a:stretch>
            <a:fillRect/>
          </a:stretch>
        </p:blipFill>
        <p:spPr bwMode="auto">
          <a:xfrm>
            <a:off x="5508104" y="3356992"/>
            <a:ext cx="3393497" cy="2280814"/>
          </a:xfrm>
          <a:prstGeom prst="rect">
            <a:avLst/>
          </a:prstGeom>
          <a:noFill/>
        </p:spPr>
      </p:pic>
      <p:pic>
        <p:nvPicPr>
          <p:cNvPr id="1028" name="Picture 4" descr="Z:\Колбина С.В\культура\для буклета\фото красивая деревня\Садовый площадь.JPG"/>
          <p:cNvPicPr>
            <a:picLocks noChangeAspect="1" noChangeArrowheads="1"/>
          </p:cNvPicPr>
          <p:nvPr/>
        </p:nvPicPr>
        <p:blipFill>
          <a:blip r:embed="rId4" cstate="print"/>
          <a:srcRect t="6276" r="1160"/>
          <a:stretch>
            <a:fillRect/>
          </a:stretch>
        </p:blipFill>
        <p:spPr bwMode="auto">
          <a:xfrm>
            <a:off x="179512" y="692696"/>
            <a:ext cx="3312368" cy="2355702"/>
          </a:xfrm>
          <a:prstGeom prst="rect">
            <a:avLst/>
          </a:prstGeom>
          <a:noFill/>
        </p:spPr>
      </p:pic>
      <p:pic>
        <p:nvPicPr>
          <p:cNvPr id="1026" name="Picture 2" descr="Z:\ФОТОГРАФИИ\Фото 2020\фото памятников после ремонта 2020\Садовый\IMG-8a27fa9826efc9078f98ef469ec65d4a-V.jpg"/>
          <p:cNvPicPr>
            <a:picLocks noChangeAspect="1" noChangeArrowheads="1"/>
          </p:cNvPicPr>
          <p:nvPr/>
        </p:nvPicPr>
        <p:blipFill>
          <a:blip r:embed="rId5" cstate="print"/>
          <a:srcRect b="19643"/>
          <a:stretch>
            <a:fillRect/>
          </a:stretch>
        </p:blipFill>
        <p:spPr bwMode="auto">
          <a:xfrm>
            <a:off x="6156176" y="404664"/>
            <a:ext cx="2448272" cy="2623149"/>
          </a:xfrm>
          <a:prstGeom prst="rect">
            <a:avLst/>
          </a:prstGeom>
          <a:noFill/>
        </p:spPr>
      </p:pic>
      <p:pic>
        <p:nvPicPr>
          <p:cNvPr id="1031" name="Picture 7" descr="X:\Шумакова\фото\фото Администрация МО Павловское.JPG"/>
          <p:cNvPicPr>
            <a:picLocks noChangeAspect="1" noChangeArrowheads="1"/>
          </p:cNvPicPr>
          <p:nvPr/>
        </p:nvPicPr>
        <p:blipFill>
          <a:blip r:embed="rId6" cstate="print"/>
          <a:srcRect/>
          <a:stretch>
            <a:fillRect/>
          </a:stretch>
        </p:blipFill>
        <p:spPr bwMode="auto">
          <a:xfrm>
            <a:off x="2627784" y="1844824"/>
            <a:ext cx="4032448" cy="226825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59764"/>
            <a:ext cx="8424936" cy="830997"/>
          </a:xfrm>
          <a:prstGeom prst="rect">
            <a:avLst/>
          </a:prstGeom>
          <a:noFill/>
        </p:spPr>
        <p:txBody>
          <a:bodyPr wrap="square" rtlCol="0">
            <a:spAutoFit/>
          </a:bodyPr>
          <a:lstStyle/>
          <a:p>
            <a:pPr algn="ctr"/>
            <a:r>
              <a:rPr lang="ru-RU" sz="1600" dirty="0" smtClean="0">
                <a:solidFill>
                  <a:schemeClr val="accent2">
                    <a:lumMod val="50000"/>
                  </a:schemeClr>
                </a:solidFill>
                <a:effectLst>
                  <a:outerShdw blurRad="38100" dist="38100" dir="2700000" algn="tl">
                    <a:srgbClr val="000000">
                      <a:alpha val="43137"/>
                    </a:srgbClr>
                  </a:outerShdw>
                </a:effectLst>
                <a:cs typeface="Times New Roman" panose="02020603050405020304" pitchFamily="18" charset="0"/>
              </a:rPr>
              <a:t>ОСНОВНЫЕ </a:t>
            </a:r>
            <a:r>
              <a:rPr lang="ru-RU" sz="1600" dirty="0">
                <a:solidFill>
                  <a:schemeClr val="accent2">
                    <a:lumMod val="50000"/>
                  </a:schemeClr>
                </a:solidFill>
                <a:effectLst>
                  <a:outerShdw blurRad="38100" dist="38100" dir="2700000" algn="tl">
                    <a:srgbClr val="000000">
                      <a:alpha val="43137"/>
                    </a:srgbClr>
                  </a:outerShdw>
                </a:effectLst>
                <a:cs typeface="Times New Roman" panose="02020603050405020304" pitchFamily="18" charset="0"/>
              </a:rPr>
              <a:t>ЗАДАЧИ И ПРИОРИТЕТНЫЕ НАПРАВЛЕНИЯ БЮДЖЕТНОЙ ПОЛИТИКИ </a:t>
            </a:r>
            <a:r>
              <a:rPr lang="ru-RU" sz="1600" dirty="0" smtClean="0">
                <a:solidFill>
                  <a:schemeClr val="accent2">
                    <a:lumMod val="50000"/>
                  </a:schemeClr>
                </a:solidFill>
                <a:effectLst>
                  <a:outerShdw blurRad="38100" dist="38100" dir="2700000" algn="tl">
                    <a:srgbClr val="000000">
                      <a:alpha val="43137"/>
                    </a:srgbClr>
                  </a:outerShdw>
                </a:effectLst>
                <a:cs typeface="Times New Roman" panose="02020603050405020304" pitchFamily="18" charset="0"/>
              </a:rPr>
              <a:t>МУНИЦИПАЛЬНОГО ОБРАЗОВАНИЯ ПАВЛОВСКОЕ СЕЛЬСКОЕ ПОСЕЛЕНИЕ </a:t>
            </a:r>
            <a:r>
              <a:rPr lang="ru-RU" sz="1600" dirty="0">
                <a:solidFill>
                  <a:schemeClr val="accent2">
                    <a:lumMod val="50000"/>
                  </a:schemeClr>
                </a:solidFill>
                <a:effectLst>
                  <a:outerShdw blurRad="38100" dist="38100" dir="2700000" algn="tl">
                    <a:srgbClr val="000000">
                      <a:alpha val="43137"/>
                    </a:srgbClr>
                  </a:outerShdw>
                </a:effectLst>
                <a:cs typeface="Times New Roman" panose="02020603050405020304" pitchFamily="18" charset="0"/>
              </a:rPr>
              <a:t>НА </a:t>
            </a:r>
            <a:r>
              <a:rPr lang="ru-RU" sz="1600" dirty="0" smtClean="0">
                <a:solidFill>
                  <a:schemeClr val="accent2">
                    <a:lumMod val="50000"/>
                  </a:schemeClr>
                </a:solidFill>
                <a:effectLst>
                  <a:outerShdw blurRad="38100" dist="38100" dir="2700000" algn="tl">
                    <a:srgbClr val="000000">
                      <a:alpha val="43137"/>
                    </a:srgbClr>
                  </a:outerShdw>
                </a:effectLst>
                <a:cs typeface="Times New Roman" panose="02020603050405020304" pitchFamily="18" charset="0"/>
              </a:rPr>
              <a:t>2023 </a:t>
            </a:r>
            <a:r>
              <a:rPr lang="ru-RU" sz="1600" dirty="0" smtClean="0">
                <a:solidFill>
                  <a:schemeClr val="accent2">
                    <a:lumMod val="50000"/>
                  </a:schemeClr>
                </a:solidFill>
                <a:effectLst>
                  <a:outerShdw blurRad="38100" dist="38100" dir="2700000" algn="tl">
                    <a:srgbClr val="000000">
                      <a:alpha val="43137"/>
                    </a:srgbClr>
                  </a:outerShdw>
                </a:effectLst>
                <a:cs typeface="Times New Roman" panose="02020603050405020304" pitchFamily="18" charset="0"/>
              </a:rPr>
              <a:t>ГОД И ПЛАНОВЫЙ ПЕРИОД </a:t>
            </a:r>
            <a:r>
              <a:rPr lang="ru-RU" sz="1600" dirty="0" smtClean="0">
                <a:solidFill>
                  <a:schemeClr val="accent2">
                    <a:lumMod val="50000"/>
                  </a:schemeClr>
                </a:solidFill>
                <a:effectLst>
                  <a:outerShdw blurRad="38100" dist="38100" dir="2700000" algn="tl">
                    <a:srgbClr val="000000">
                      <a:alpha val="43137"/>
                    </a:srgbClr>
                  </a:outerShdw>
                </a:effectLst>
                <a:cs typeface="Times New Roman" panose="02020603050405020304" pitchFamily="18" charset="0"/>
              </a:rPr>
              <a:t>2024 </a:t>
            </a:r>
            <a:r>
              <a:rPr lang="ru-RU" sz="1600" dirty="0" smtClean="0">
                <a:solidFill>
                  <a:schemeClr val="accent2">
                    <a:lumMod val="50000"/>
                  </a:schemeClr>
                </a:solidFill>
                <a:effectLst>
                  <a:outerShdw blurRad="38100" dist="38100" dir="2700000" algn="tl">
                    <a:srgbClr val="000000">
                      <a:alpha val="43137"/>
                    </a:srgbClr>
                  </a:outerShdw>
                </a:effectLst>
                <a:cs typeface="Times New Roman" panose="02020603050405020304" pitchFamily="18" charset="0"/>
              </a:rPr>
              <a:t>И </a:t>
            </a:r>
            <a:r>
              <a:rPr lang="ru-RU" sz="1600" dirty="0" smtClean="0">
                <a:solidFill>
                  <a:schemeClr val="accent2">
                    <a:lumMod val="50000"/>
                  </a:schemeClr>
                </a:solidFill>
                <a:effectLst>
                  <a:outerShdw blurRad="38100" dist="38100" dir="2700000" algn="tl">
                    <a:srgbClr val="000000">
                      <a:alpha val="43137"/>
                    </a:srgbClr>
                  </a:outerShdw>
                </a:effectLst>
                <a:cs typeface="Times New Roman" panose="02020603050405020304" pitchFamily="18" charset="0"/>
              </a:rPr>
              <a:t>2025 </a:t>
            </a:r>
            <a:r>
              <a:rPr lang="ru-RU" sz="1600" dirty="0" smtClean="0">
                <a:solidFill>
                  <a:schemeClr val="accent2">
                    <a:lumMod val="50000"/>
                  </a:schemeClr>
                </a:solidFill>
                <a:effectLst>
                  <a:outerShdw blurRad="38100" dist="38100" dir="2700000" algn="tl">
                    <a:srgbClr val="000000">
                      <a:alpha val="43137"/>
                    </a:srgbClr>
                  </a:outerShdw>
                </a:effectLst>
                <a:cs typeface="Times New Roman" panose="02020603050405020304" pitchFamily="18" charset="0"/>
              </a:rPr>
              <a:t>ГОДОВ </a:t>
            </a:r>
            <a:endParaRPr lang="ru-RU" sz="1600" dirty="0">
              <a:solidFill>
                <a:schemeClr val="accent2">
                  <a:lumMod val="50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3" name="TextBox 2"/>
          <p:cNvSpPr txBox="1"/>
          <p:nvPr/>
        </p:nvSpPr>
        <p:spPr>
          <a:xfrm>
            <a:off x="251520" y="994856"/>
            <a:ext cx="8496944" cy="6370975"/>
          </a:xfrm>
          <a:prstGeom prst="rect">
            <a:avLst/>
          </a:prstGeom>
          <a:noFill/>
        </p:spPr>
        <p:txBody>
          <a:bodyPr wrap="square" rtlCol="0">
            <a:spAutoFit/>
          </a:bodyPr>
          <a:lstStyle/>
          <a:p>
            <a:pPr algn="just"/>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Основные направления бюджетной политики муниципального образования Павловское на </a:t>
            </a:r>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2023 </a:t>
            </a:r>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год и плановый период </a:t>
            </a:r>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2024 </a:t>
            </a:r>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и </a:t>
            </a:r>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2025 </a:t>
            </a:r>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годов определяют цели и приоритеты бюджетной политики муниципального образования Павловское в среднесрочной перспективе, разработаны в соответствии с требованиями Бюджетного кодекса Российской Федерации, направлены на реализацию Послания президента Российской Федерации Федеральному собранию Российской Федерации от 04 декабря 2014 года, а также поручения Президента Российской Федерации от 11 марта 2015 года № Пр-417ГС о принятии исчерпывающих мер по сокращению дефицита местного бюджета. </a:t>
            </a:r>
          </a:p>
          <a:p>
            <a:pPr algn="just"/>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Целью основных направлений бюджетной политики является описание основных подходов к формированию проекта бюджета муниципального образования Павловское на </a:t>
            </a:r>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2023-2025 </a:t>
            </a:r>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годы, а также обеспечение прозрачности и открытости бюджетного планирования.        </a:t>
            </a:r>
          </a:p>
          <a:p>
            <a:pPr algn="just"/>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Основные направления бюджетной политики сохраняют преемственность целей и задач, определенных в </a:t>
            </a:r>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2021 </a:t>
            </a:r>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году и актуализированных с учетом экономической ситуации в начале </a:t>
            </a:r>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2022 </a:t>
            </a:r>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года.</a:t>
            </a:r>
          </a:p>
          <a:p>
            <a:pPr algn="just"/>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Бюджетная политика на </a:t>
            </a:r>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2023 </a:t>
            </a:r>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2025 </a:t>
            </a:r>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годы направлена на финансовое обеспечение предоставления качественных муниципальных услуг на основе задач, определенных указами Президента Российской Федерации.</a:t>
            </a:r>
          </a:p>
          <a:p>
            <a:pPr algn="just"/>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В рамках бюджетной политики необходимо обеспечить сбалансированность бюджета сельского поселения за счет повышения эффективности бюджетных расходов.</a:t>
            </a:r>
          </a:p>
          <a:p>
            <a:pPr algn="just"/>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Повышение эффективности бюджетных расходов должно быть обеспечено реализацией мер по оптимизации бюджетных расходов на оказание муниципальных услуг и улучшению качества муниципальных программ. </a:t>
            </a:r>
          </a:p>
          <a:p>
            <a:pPr algn="just"/>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С 2016 года все муниципальные услуги предоставляются  в соответствии с федеральными базовыми перечнями услуг, утвержденными отраслевыми федеральными органами исполнительной власти. В связи с этим в 2016 году администрации поселения приводись существующие перечни муниципальных услуг в соответствие с федеральными базовыми перечнями услуг. В случае отсутствия в федеральном базовом перечне услуги, утвержденной в муниципальном перечне услуг, расходы на ее предоставление подлежат исключению из бюджета поселения.</a:t>
            </a:r>
          </a:p>
          <a:p>
            <a:pPr algn="just"/>
            <a:endParaRPr lang="ru-RU" sz="1400" dirty="0" smtClean="0">
              <a:solidFill>
                <a:schemeClr val="accent2">
                  <a:lumMod val="50000"/>
                </a:schemeClr>
              </a:solidFill>
              <a:latin typeface="Times New Roman" panose="02020603050405020304" pitchFamily="18" charset="0"/>
              <a:cs typeface="Times New Roman" panose="02020603050405020304" pitchFamily="18" charset="0"/>
            </a:endParaRPr>
          </a:p>
          <a:p>
            <a:pPr algn="just"/>
            <a:endParaRPr lang="ru-RU" sz="1400" dirty="0" smtClean="0">
              <a:solidFill>
                <a:schemeClr val="accent2">
                  <a:lumMod val="50000"/>
                </a:schemeClr>
              </a:solidFill>
              <a:latin typeface="Times New Roman" panose="02020603050405020304" pitchFamily="18" charset="0"/>
              <a:cs typeface="Times New Roman" panose="02020603050405020304" pitchFamily="18" charset="0"/>
            </a:endParaRPr>
          </a:p>
          <a:p>
            <a:pPr algn="just"/>
            <a:endParaRPr lang="ru-RU" sz="1500" dirty="0" smtClean="0">
              <a:solidFill>
                <a:schemeClr val="accent2">
                  <a:lumMod val="50000"/>
                </a:schemeClr>
              </a:solidFill>
              <a:latin typeface="Times New Roman" panose="02020603050405020304" pitchFamily="18" charset="0"/>
              <a:cs typeface="Times New Roman" panose="02020603050405020304" pitchFamily="18" charset="0"/>
            </a:endParaRPr>
          </a:p>
          <a:p>
            <a:endParaRPr lang="ru-RU" sz="15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88641"/>
            <a:ext cx="8352928" cy="6709529"/>
          </a:xfrm>
          <a:prstGeom prst="rect">
            <a:avLst/>
          </a:prstGeom>
          <a:noFill/>
        </p:spPr>
        <p:txBody>
          <a:bodyPr wrap="square" rtlCol="0">
            <a:spAutoFit/>
          </a:bodyPr>
          <a:lstStyle/>
          <a:p>
            <a:pPr algn="just"/>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Расчет нормативных затрат на оказание муниципальных услуг должен осуществляться с учетом общих требований, определенных на федеральном уровне. Администрации муниципального образования Павловское необходимо рассчитать стоимость муниципальных услуг путем введения единых (групповых) значений нормативов затрат для формирования субсидий на финансовое обеспечение муниципального задания. При этом следует обеспечить:</a:t>
            </a:r>
          </a:p>
          <a:p>
            <a:pPr algn="just"/>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 соблюдение ограничений по заработной плате административно-управленческого и вспомогательного персонала учреждений до 40% в фонде оплаты труда;</a:t>
            </a:r>
          </a:p>
          <a:p>
            <a:pPr algn="just"/>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 установление нормативов на использование материальных ресурсов;</a:t>
            </a:r>
          </a:p>
          <a:p>
            <a:pPr algn="just"/>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 обеспечение энергосбережения в учреждениях.</a:t>
            </a:r>
          </a:p>
          <a:p>
            <a:pPr algn="just"/>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В отношении оплаты труда работников муниципальных учреждений будет продолжена работа по внедрению "эффективного контракта" в отношении каждого работника исходя из необходимости повышения оплаты труда в зависимости от качества и количества выполняемой работы в соответствии с показателями "дорожных карт" реализации изменений в отраслях социальной сферы, направленных на повышение доступности и качества предоставления муниципальных услуг населению.</a:t>
            </a:r>
          </a:p>
          <a:p>
            <a:pPr algn="just"/>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Планируется осуществлять финансовое обеспечение расходов на оплату труда работников органов местного самоуправления исходя из фактической численности, а также планируется ввести единые нормативы затрат по текущим расходам.</a:t>
            </a:r>
          </a:p>
          <a:p>
            <a:pPr algn="just"/>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Субсидии муниципальным бюджетным учреждениям на иные цели в части расходов на укрепление материально-технической базы должны быть обеспечены за счет оптимизации бюджетных расходов в соответствующих отраслях.</a:t>
            </a:r>
          </a:p>
          <a:p>
            <a:pPr algn="just"/>
            <a:r>
              <a:rPr lang="ru-RU" sz="1500" dirty="0" smtClean="0">
                <a:solidFill>
                  <a:schemeClr val="accent2">
                    <a:lumMod val="50000"/>
                  </a:schemeClr>
                </a:solidFill>
                <a:latin typeface="Times New Roman" panose="02020603050405020304" pitchFamily="18" charset="0"/>
                <a:cs typeface="Times New Roman" panose="02020603050405020304" pitchFamily="18" charset="0"/>
              </a:rPr>
              <a:t>Планирование расходов на строительство, реконструкцию и капитальный ремонт объектов муниципальной собственности необходимо осуществлять только при наличии утвержденной проектной документации с положительным заключением государственной экспертизы по состоянию на 01 сентября года, предшествующего очередному финансовому году. Бюджетные инвестиции должны предоставляться преимущественно через единого технического заказчика, с применением типовых проектов, строительной документации.</a:t>
            </a:r>
          </a:p>
          <a:p>
            <a:pPr algn="just"/>
            <a:r>
              <a:rPr lang="ru-RU" sz="1500" dirty="0" smtClean="0">
                <a:solidFill>
                  <a:schemeClr val="accent2">
                    <a:lumMod val="50000"/>
                  </a:schemeClr>
                </a:solidFill>
                <a:latin typeface="Times New Roman" panose="02020603050405020304" pitchFamily="18" charset="0"/>
                <a:cs typeface="Times New Roman" panose="02020603050405020304" pitchFamily="18" charset="0"/>
              </a:rPr>
              <a:t>Результаты оценки их эффективности следует учесть при формировании проекта бюджета муниципального образования Павловское на </a:t>
            </a:r>
            <a:r>
              <a:rPr lang="ru-RU" sz="1500" dirty="0" smtClean="0">
                <a:solidFill>
                  <a:schemeClr val="accent2">
                    <a:lumMod val="50000"/>
                  </a:schemeClr>
                </a:solidFill>
                <a:latin typeface="Times New Roman" panose="02020603050405020304" pitchFamily="18" charset="0"/>
                <a:cs typeface="Times New Roman" panose="02020603050405020304" pitchFamily="18" charset="0"/>
              </a:rPr>
              <a:t>2023-2025 </a:t>
            </a:r>
            <a:r>
              <a:rPr lang="ru-RU" sz="1500" dirty="0" smtClean="0">
                <a:solidFill>
                  <a:schemeClr val="accent2">
                    <a:lumMod val="50000"/>
                  </a:schemeClr>
                </a:solidFill>
                <a:latin typeface="Times New Roman" panose="02020603050405020304" pitchFamily="18" charset="0"/>
                <a:cs typeface="Times New Roman" panose="02020603050405020304" pitchFamily="18" charset="0"/>
              </a:rPr>
              <a:t>годы за счет исключения неэффективных мероприятий.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C:\Users\Андрей\Desktop\Бюджет для граждан 2018\451f4a45d163.jpg"/>
          <p:cNvPicPr>
            <a:picLocks noChangeAspect="1" noChangeArrowheads="1"/>
          </p:cNvPicPr>
          <p:nvPr/>
        </p:nvPicPr>
        <p:blipFill>
          <a:blip r:embed="rId2" cstate="print"/>
          <a:srcRect/>
          <a:stretch>
            <a:fillRect/>
          </a:stretch>
        </p:blipFill>
        <p:spPr bwMode="auto">
          <a:xfrm>
            <a:off x="376469" y="2636912"/>
            <a:ext cx="4392488" cy="3202917"/>
          </a:xfrm>
          <a:prstGeom prst="rect">
            <a:avLst/>
          </a:prstGeom>
          <a:noFill/>
        </p:spPr>
      </p:pic>
      <p:sp>
        <p:nvSpPr>
          <p:cNvPr id="3" name="Скругленный прямоугольник 2"/>
          <p:cNvSpPr/>
          <p:nvPr/>
        </p:nvSpPr>
        <p:spPr>
          <a:xfrm>
            <a:off x="467544" y="332656"/>
            <a:ext cx="8136904" cy="1152128"/>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ЧТО ТАКОЕ «БЮДЖЕТ ДЛЯ ГРАЖДАН»?</a:t>
            </a:r>
            <a:endParaRPr lang="ru-RU"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395536" y="1628800"/>
            <a:ext cx="8208912" cy="1938992"/>
          </a:xfrm>
          <a:prstGeom prst="rect">
            <a:avLst/>
          </a:prstGeom>
          <a:noFill/>
        </p:spPr>
        <p:txBody>
          <a:bodyPr wrap="square" rtlCol="0">
            <a:spAutoFit/>
          </a:bodyPr>
          <a:lstStyle/>
          <a:p>
            <a:pPr algn="just"/>
            <a:r>
              <a:rPr lang="ru-RU" sz="24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Бюджет для граждан – документ, содержащий основные положения решения Совета народных депутатов муниципального образования Павловское сельское поселение о бюджете в виде открытой и понятной гражданам информации</a:t>
            </a:r>
            <a:endParaRPr lang="ru-RU" sz="24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5365" name="Picture 5" descr="C:\Users\Андрей\Desktop\Бюджет для граждан 2018\c4b42e9e5ad9fef6314a615944cbfac4.jpg"/>
          <p:cNvPicPr>
            <a:picLocks noChangeAspect="1" noChangeArrowheads="1"/>
          </p:cNvPicPr>
          <p:nvPr/>
        </p:nvPicPr>
        <p:blipFill>
          <a:blip r:embed="rId3" cstate="print"/>
          <a:srcRect/>
          <a:stretch>
            <a:fillRect/>
          </a:stretch>
        </p:blipFill>
        <p:spPr bwMode="auto">
          <a:xfrm>
            <a:off x="4139952" y="3429000"/>
            <a:ext cx="4769346" cy="267548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287524" y="5949280"/>
            <a:ext cx="8568952" cy="648072"/>
          </a:xfrm>
          <a:prstGeom prst="rect">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chemeClr val="tx2">
                    <a:lumMod val="50000"/>
                  </a:schemeClr>
                </a:solidFill>
                <a:latin typeface="Times New Roman" panose="02020603050405020304" pitchFamily="18" charset="0"/>
                <a:cs typeface="Times New Roman" panose="02020603050405020304" pitchFamily="18" charset="0"/>
              </a:rPr>
              <a:t>Сбалансированность  бюджета по доходам и расходам </a:t>
            </a:r>
            <a:r>
              <a:rPr lang="ru-RU" sz="1600" dirty="0" smtClean="0">
                <a:solidFill>
                  <a:schemeClr val="tx2">
                    <a:lumMod val="50000"/>
                  </a:schemeClr>
                </a:solidFill>
                <a:latin typeface="Times New Roman" panose="02020603050405020304" pitchFamily="18" charset="0"/>
                <a:cs typeface="Times New Roman" panose="02020603050405020304" pitchFamily="18" charset="0"/>
              </a:rPr>
              <a:t>– основополагающее требование, предъявляемое в органам, составляющим, утверждающим и исполняющим бюджет </a:t>
            </a:r>
            <a:endParaRPr lang="ru-RU" sz="16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898548" y="0"/>
            <a:ext cx="3522759"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ЧТО ТАКОЕ БЮДЖЕТ?</a:t>
            </a:r>
            <a:endParaRPr lang="ru-RU"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4" name="Схема 3"/>
          <p:cNvGraphicFramePr/>
          <p:nvPr/>
        </p:nvGraphicFramePr>
        <p:xfrm>
          <a:off x="467544" y="692696"/>
          <a:ext cx="8136904"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Скругленный прямоугольник 7"/>
          <p:cNvSpPr/>
          <p:nvPr/>
        </p:nvSpPr>
        <p:spPr>
          <a:xfrm>
            <a:off x="575556" y="3259524"/>
            <a:ext cx="8280920" cy="720080"/>
          </a:xfrm>
          <a:prstGeom prst="roundRect">
            <a:avLst/>
          </a:prstGeom>
          <a:solidFill>
            <a:schemeClr val="accent2">
              <a:lumMod val="40000"/>
              <a:lumOff val="60000"/>
            </a:schemeClr>
          </a:solidFill>
          <a:ln>
            <a:solidFill>
              <a:schemeClr val="tx1"/>
            </a:solidFill>
          </a:ln>
          <a:effectLst>
            <a:glow rad="63500">
              <a:schemeClr val="accent6">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7030A0"/>
                </a:solidFill>
                <a:latin typeface="Calibri" panose="020F0502020204030204" pitchFamily="34" charset="0"/>
                <a:cs typeface="Calibri" panose="020F0502020204030204" pitchFamily="34" charset="0"/>
              </a:rPr>
              <a:t>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endParaRPr lang="ru-RU" sz="1400" b="1" dirty="0">
              <a:solidFill>
                <a:srgbClr val="7030A0"/>
              </a:solidFill>
              <a:latin typeface="Calibri" panose="020F0502020204030204" pitchFamily="34" charset="0"/>
              <a:cs typeface="Calibri" panose="020F0502020204030204" pitchFamily="34" charset="0"/>
            </a:endParaRPr>
          </a:p>
        </p:txBody>
      </p:sp>
      <p:sp>
        <p:nvSpPr>
          <p:cNvPr id="7" name="Скругленный прямоугольник 6"/>
          <p:cNvSpPr/>
          <p:nvPr/>
        </p:nvSpPr>
        <p:spPr>
          <a:xfrm>
            <a:off x="2555776" y="2708920"/>
            <a:ext cx="4320480" cy="576064"/>
          </a:xfrm>
          <a:prstGeom prst="roundRect">
            <a:avLst/>
          </a:prstGeom>
          <a:solidFill>
            <a:schemeClr val="accent1">
              <a:lumMod val="40000"/>
              <a:lumOff val="60000"/>
            </a:schemeClr>
          </a:solidFill>
          <a:effectLst/>
          <a:scene3d>
            <a:camera prst="perspectiveRelaxedModerately"/>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1">
                    <a:lumMod val="50000"/>
                  </a:schemeClr>
                </a:solidFill>
              </a:rPr>
              <a:t>БЮДЖЕТ</a:t>
            </a:r>
            <a:endParaRPr lang="ru-RU" b="1" dirty="0">
              <a:solidFill>
                <a:schemeClr val="accent1">
                  <a:lumMod val="50000"/>
                </a:schemeClr>
              </a:solidFill>
            </a:endParaRPr>
          </a:p>
        </p:txBody>
      </p:sp>
      <p:graphicFrame>
        <p:nvGraphicFramePr>
          <p:cNvPr id="9" name="Схема 8"/>
          <p:cNvGraphicFramePr/>
          <p:nvPr/>
        </p:nvGraphicFramePr>
        <p:xfrm>
          <a:off x="683568" y="3979604"/>
          <a:ext cx="7776864" cy="20012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23528" y="260648"/>
            <a:ext cx="8424936" cy="864096"/>
          </a:xfrm>
          <a:prstGeom prst="roundRect">
            <a:avLst/>
          </a:prstGeom>
          <a:solidFill>
            <a:schemeClr val="accent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2">
                    <a:lumMod val="50000"/>
                  </a:schemeClr>
                </a:solidFill>
              </a:rPr>
              <a:t>ОПИСАНИЕ АДМИНИСТРАТИВНОГО-ТЕРРИТОРИАЛЬНОГО ДЕЛЕНИЯ МУНИЦИПАЛЬНОГО ОБРАЗОВАНИЯ</a:t>
            </a:r>
            <a:endParaRPr lang="ru-RU" dirty="0">
              <a:solidFill>
                <a:schemeClr val="tx2">
                  <a:lumMod val="50000"/>
                </a:schemeClr>
              </a:solidFill>
            </a:endParaRPr>
          </a:p>
        </p:txBody>
      </p:sp>
      <p:sp>
        <p:nvSpPr>
          <p:cNvPr id="3" name="TextBox 2"/>
          <p:cNvSpPr txBox="1"/>
          <p:nvPr/>
        </p:nvSpPr>
        <p:spPr>
          <a:xfrm>
            <a:off x="251520" y="1340768"/>
            <a:ext cx="8352928" cy="5816977"/>
          </a:xfrm>
          <a:prstGeom prst="rect">
            <a:avLst/>
          </a:prstGeom>
          <a:noFill/>
        </p:spPr>
        <p:txBody>
          <a:bodyPr wrap="square" rtlCol="0">
            <a:spAutoFit/>
          </a:bodyPr>
          <a:lstStyle/>
          <a:p>
            <a:pPr algn="just"/>
            <a:r>
              <a:rPr lang="ru-RU" sz="1600"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Муниципальное   образование   Павловское   сельское   поселение   Суздальского   района Владимирской области образовано в 2005 году (нормативный акт № 6503 от 16.05.2005 г.).</a:t>
            </a:r>
          </a:p>
          <a:p>
            <a:pPr algn="just"/>
            <a:r>
              <a:rPr lang="ru-RU" sz="1600"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Границы муниципального образования Павловское сельское поселение установлены законом Владимирской области от 26.11.2004 г. № 190-03 «О наделении муниципального образования Суздальский   район   статусом   муниципального  района   и   соответствующим статусом муниципальных образований в его составе и установлении их границ»</a:t>
            </a:r>
          </a:p>
          <a:p>
            <a:pPr algn="just"/>
            <a:r>
              <a:rPr lang="ru-RU" sz="1600"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Муниципальное образование Павловское сельское поселение Суздальского района Владимирской области имеет статус сельского поселения, установленный вышеуказанным областным законом в соответствии с пунктом 1 части 1 статьи 85 Федерального закона от 06.10.03 г. № 131-ФЗ « Об общих принципах организации местного самоуправления в РФ». После вступления в силу Федерального закона № 131-ФЗ в муниципальное образование вошли три сельских округа Павловский, Садовый, </a:t>
            </a:r>
            <a:r>
              <a:rPr lang="ru-RU" sz="1600" dirty="0" err="1"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Порецкий</a:t>
            </a:r>
            <a:r>
              <a:rPr lang="ru-RU" sz="1600"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которые включили в себя 22 населенных пункта численностью населения около 8 тысяч человек.</a:t>
            </a:r>
          </a:p>
          <a:p>
            <a:pPr algn="just"/>
            <a:r>
              <a:rPr lang="ru-RU" sz="1600"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основании Конституции РФ население муниципального образования Павловское сельское поселение осуществляет местное самоуправление в соответствии с Федеральными законами , Законами Владимирской области и Уставом муниципального образования Павловское сельское поселение.</a:t>
            </a:r>
          </a:p>
          <a:p>
            <a:pPr algn="just"/>
            <a:r>
              <a:rPr lang="ru-RU" sz="1600"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Местное самоуправление, как выражение власти народа составляет одну из основ конституционного строя Российской Федерации.</a:t>
            </a:r>
          </a:p>
          <a:p>
            <a:pPr algn="just"/>
            <a:endParaRPr lang="ru-RU" sz="1400" dirty="0"/>
          </a:p>
          <a:p>
            <a:pPr algn="just"/>
            <a:endParaRPr lang="ru-RU" sz="1400" dirty="0"/>
          </a:p>
          <a:p>
            <a:r>
              <a:rPr lang="ru-RU" sz="1400" dirty="0"/>
              <a:t> </a:t>
            </a:r>
          </a:p>
          <a:p>
            <a:pPr algn="just"/>
            <a:endParaRPr lang="ru-RU"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23528" y="188640"/>
            <a:ext cx="8352928" cy="720080"/>
          </a:xfrm>
          <a:prstGeom prst="roundRect">
            <a:avLst/>
          </a:prstGeom>
          <a:solidFill>
            <a:schemeClr val="accent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2">
                    <a:lumMod val="50000"/>
                  </a:schemeClr>
                </a:solidFill>
              </a:rPr>
              <a:t>ОСНОВНЫЕ ПОКАЗАТЕЛИ СОЦИАЛЬНО-ЭКОНОМИЧЕСКОГО РАЗВИТИЯ МУНИЦИПАЛЬНОГО ОБРАЗОВАНИЯ ПАВЛОВСКОЕ СЕЛЬСКОЕ ПОСЕЛЕНИЕ</a:t>
            </a:r>
            <a:endParaRPr lang="ru-RU" dirty="0">
              <a:solidFill>
                <a:schemeClr val="tx2">
                  <a:lumMod val="50000"/>
                </a:schemeClr>
              </a:solidFill>
            </a:endParaRPr>
          </a:p>
        </p:txBody>
      </p:sp>
      <p:graphicFrame>
        <p:nvGraphicFramePr>
          <p:cNvPr id="3" name="Таблица 2"/>
          <p:cNvGraphicFramePr>
            <a:graphicFrameLocks noGrp="1"/>
          </p:cNvGraphicFramePr>
          <p:nvPr/>
        </p:nvGraphicFramePr>
        <p:xfrm>
          <a:off x="611560" y="980728"/>
          <a:ext cx="7776864" cy="5335807"/>
        </p:xfrm>
        <a:graphic>
          <a:graphicData uri="http://schemas.openxmlformats.org/drawingml/2006/table">
            <a:tbl>
              <a:tblPr firstRow="1" bandRow="1">
                <a:tableStyleId>{9DCAF9ED-07DC-4A11-8D7F-57B35C25682E}</a:tableStyleId>
              </a:tblPr>
              <a:tblGrid>
                <a:gridCol w="2376264"/>
                <a:gridCol w="864096"/>
                <a:gridCol w="864096"/>
                <a:gridCol w="936104"/>
                <a:gridCol w="1008112"/>
                <a:gridCol w="864096"/>
                <a:gridCol w="864096"/>
              </a:tblGrid>
              <a:tr h="671222">
                <a:tc rowSpan="2">
                  <a:txBody>
                    <a:bodyPr/>
                    <a:lstStyle/>
                    <a:p>
                      <a:pPr algn="ctr">
                        <a:lnSpc>
                          <a:spcPct val="120000"/>
                        </a:lnSpc>
                        <a:spcAft>
                          <a:spcPts val="0"/>
                        </a:spcAft>
                      </a:pPr>
                      <a:r>
                        <a:rPr lang="ru-RU" sz="1200" b="1" i="0" dirty="0">
                          <a:latin typeface="Times New Roman"/>
                          <a:ea typeface="Calibri"/>
                          <a:cs typeface="Times New Roman"/>
                        </a:rPr>
                        <a:t>Показатели</a:t>
                      </a:r>
                      <a:endParaRPr lang="ru-RU" sz="1000" i="1" dirty="0">
                        <a:latin typeface="Calibri"/>
                        <a:ea typeface="Calibri"/>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20000"/>
                        </a:lnSpc>
                        <a:spcAft>
                          <a:spcPts val="0"/>
                        </a:spcAft>
                      </a:pPr>
                      <a:r>
                        <a:rPr lang="ru-RU" sz="1200" b="1" i="0">
                          <a:latin typeface="Times New Roman"/>
                          <a:ea typeface="Calibri"/>
                          <a:cs typeface="Times New Roman"/>
                        </a:rPr>
                        <a:t>Единица измерения</a:t>
                      </a:r>
                      <a:endParaRPr lang="ru-RU" sz="1000" i="1">
                        <a:latin typeface="Calibri"/>
                        <a:ea typeface="Calibri"/>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pPr>
                      <a:r>
                        <a:rPr lang="ru-RU" sz="1200" b="1" i="0">
                          <a:latin typeface="Times New Roman"/>
                          <a:ea typeface="Calibri"/>
                          <a:cs typeface="Times New Roman"/>
                        </a:rPr>
                        <a:t>Отчет</a:t>
                      </a:r>
                      <a:endParaRPr lang="ru-RU" sz="1000" i="1">
                        <a:latin typeface="Calibri"/>
                        <a:ea typeface="Calibri"/>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pPr>
                      <a:r>
                        <a:rPr lang="ru-RU" sz="1200" b="1" i="0">
                          <a:latin typeface="Times New Roman"/>
                          <a:ea typeface="Calibri"/>
                          <a:cs typeface="Times New Roman"/>
                        </a:rPr>
                        <a:t>Оценка</a:t>
                      </a:r>
                      <a:endParaRPr lang="ru-RU" sz="1000" i="1">
                        <a:latin typeface="Calibri"/>
                        <a:ea typeface="Calibri"/>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20000"/>
                        </a:lnSpc>
                        <a:spcAft>
                          <a:spcPts val="0"/>
                        </a:spcAft>
                      </a:pPr>
                      <a:r>
                        <a:rPr lang="en-US" sz="1200" b="1" i="0" dirty="0" smtClean="0">
                          <a:latin typeface="Times New Roman"/>
                          <a:ea typeface="Calibri"/>
                          <a:cs typeface="Times New Roman"/>
                        </a:rPr>
                        <a:t>202</a:t>
                      </a:r>
                      <a:r>
                        <a:rPr lang="ru-RU" sz="1200" b="1" i="0" dirty="0" smtClean="0">
                          <a:latin typeface="Times New Roman"/>
                          <a:ea typeface="Calibri"/>
                          <a:cs typeface="Times New Roman"/>
                        </a:rPr>
                        <a:t>3</a:t>
                      </a:r>
                      <a:r>
                        <a:rPr lang="en-US" sz="1200" b="1" i="0" dirty="0" smtClean="0">
                          <a:latin typeface="Times New Roman"/>
                          <a:ea typeface="Calibri"/>
                          <a:cs typeface="Times New Roman"/>
                        </a:rPr>
                        <a:t>г</a:t>
                      </a:r>
                      <a:r>
                        <a:rPr lang="en-US" sz="1200" b="1" i="0" dirty="0">
                          <a:latin typeface="Times New Roman"/>
                          <a:ea typeface="Calibri"/>
                          <a:cs typeface="Times New Roman"/>
                        </a:rPr>
                        <a:t>.</a:t>
                      </a:r>
                      <a:endParaRPr lang="ru-RU" sz="1000" i="1" dirty="0">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20000"/>
                        </a:lnSpc>
                        <a:spcAft>
                          <a:spcPts val="0"/>
                        </a:spcAft>
                      </a:pPr>
                      <a:r>
                        <a:rPr lang="en-US" sz="1200" b="1" i="0" dirty="0" smtClean="0">
                          <a:latin typeface="Times New Roman"/>
                          <a:ea typeface="Calibri"/>
                          <a:cs typeface="Times New Roman"/>
                        </a:rPr>
                        <a:t>202</a:t>
                      </a:r>
                      <a:r>
                        <a:rPr lang="ru-RU" sz="1200" b="1" i="0" dirty="0" smtClean="0">
                          <a:latin typeface="Times New Roman"/>
                          <a:ea typeface="Calibri"/>
                          <a:cs typeface="Times New Roman"/>
                        </a:rPr>
                        <a:t>4</a:t>
                      </a:r>
                      <a:r>
                        <a:rPr lang="en-US" sz="1200" b="1" i="0" dirty="0" smtClean="0">
                          <a:latin typeface="Times New Roman"/>
                          <a:ea typeface="Calibri"/>
                          <a:cs typeface="Times New Roman"/>
                        </a:rPr>
                        <a:t>г</a:t>
                      </a:r>
                      <a:r>
                        <a:rPr lang="en-US" sz="1200" b="1" i="0" dirty="0">
                          <a:latin typeface="Times New Roman"/>
                          <a:ea typeface="Calibri"/>
                          <a:cs typeface="Times New Roman"/>
                        </a:rPr>
                        <a:t>.</a:t>
                      </a:r>
                      <a:endParaRPr lang="ru-RU" sz="1000" i="1" dirty="0">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20000"/>
                        </a:lnSpc>
                        <a:spcAft>
                          <a:spcPts val="0"/>
                        </a:spcAft>
                      </a:pPr>
                      <a:r>
                        <a:rPr lang="en-US" sz="1200" b="1" i="0" dirty="0" smtClean="0">
                          <a:latin typeface="Times New Roman"/>
                          <a:ea typeface="Calibri"/>
                          <a:cs typeface="Times New Roman"/>
                        </a:rPr>
                        <a:t>202</a:t>
                      </a:r>
                      <a:r>
                        <a:rPr lang="ru-RU" sz="1200" b="1" i="0" dirty="0" smtClean="0">
                          <a:latin typeface="Times New Roman"/>
                          <a:ea typeface="Calibri"/>
                          <a:cs typeface="Times New Roman"/>
                        </a:rPr>
                        <a:t>5</a:t>
                      </a:r>
                      <a:r>
                        <a:rPr lang="en-US" sz="1200" b="1" i="0" dirty="0" smtClean="0">
                          <a:latin typeface="Times New Roman"/>
                          <a:ea typeface="Calibri"/>
                          <a:cs typeface="Times New Roman"/>
                        </a:rPr>
                        <a:t>г</a:t>
                      </a:r>
                      <a:r>
                        <a:rPr lang="en-US" sz="1200" b="1" i="0" dirty="0">
                          <a:latin typeface="Times New Roman"/>
                          <a:ea typeface="Calibri"/>
                          <a:cs typeface="Times New Roman"/>
                        </a:rPr>
                        <a:t>.</a:t>
                      </a:r>
                      <a:endParaRPr lang="ru-RU" sz="1000" i="1" dirty="0">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192">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pPr>
                      <a:r>
                        <a:rPr lang="ru-RU" sz="1200" b="1" i="0" dirty="0" smtClean="0">
                          <a:latin typeface="Times New Roman"/>
                          <a:ea typeface="Calibri"/>
                          <a:cs typeface="Times New Roman"/>
                        </a:rPr>
                        <a:t>2021</a:t>
                      </a:r>
                      <a:r>
                        <a:rPr lang="en-US" sz="1200" b="1" i="0" dirty="0" smtClean="0">
                          <a:latin typeface="Times New Roman"/>
                          <a:ea typeface="Calibri"/>
                          <a:cs typeface="Times New Roman"/>
                        </a:rPr>
                        <a:t> </a:t>
                      </a:r>
                      <a:r>
                        <a:rPr lang="en-US" sz="1200" b="1" i="0" dirty="0">
                          <a:latin typeface="Times New Roman"/>
                          <a:ea typeface="Calibri"/>
                          <a:cs typeface="Times New Roman"/>
                        </a:rPr>
                        <a:t>г.</a:t>
                      </a:r>
                      <a:endParaRPr lang="ru-RU" sz="1000" i="1" dirty="0">
                        <a:latin typeface="Calibri"/>
                        <a:ea typeface="Calibri"/>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pPr>
                      <a:r>
                        <a:rPr lang="en-US" sz="1200" b="1" i="0" dirty="0" smtClean="0">
                          <a:latin typeface="Times New Roman"/>
                          <a:ea typeface="Calibri"/>
                          <a:cs typeface="Times New Roman"/>
                        </a:rPr>
                        <a:t>202</a:t>
                      </a:r>
                      <a:r>
                        <a:rPr lang="ru-RU" sz="1200" b="1" i="0" dirty="0" smtClean="0">
                          <a:latin typeface="Times New Roman"/>
                          <a:ea typeface="Calibri"/>
                          <a:cs typeface="Times New Roman"/>
                        </a:rPr>
                        <a:t>2</a:t>
                      </a:r>
                      <a:r>
                        <a:rPr lang="en-US" sz="1200" b="1" i="0" dirty="0" smtClean="0">
                          <a:latin typeface="Times New Roman"/>
                          <a:ea typeface="Calibri"/>
                          <a:cs typeface="Times New Roman"/>
                        </a:rPr>
                        <a:t>г</a:t>
                      </a:r>
                      <a:r>
                        <a:rPr lang="en-US" sz="1200" b="1" i="0" dirty="0">
                          <a:latin typeface="Times New Roman"/>
                          <a:ea typeface="Calibri"/>
                          <a:cs typeface="Times New Roman"/>
                        </a:rPr>
                        <a:t>.</a:t>
                      </a:r>
                      <a:endParaRPr lang="ru-RU" sz="1000" i="1" dirty="0">
                        <a:latin typeface="Calibri"/>
                        <a:ea typeface="Calibri"/>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02997">
                <a:tc>
                  <a:txBody>
                    <a:bodyPr/>
                    <a:lstStyle/>
                    <a:p>
                      <a:pPr>
                        <a:lnSpc>
                          <a:spcPct val="120000"/>
                        </a:lnSpc>
                        <a:spcAft>
                          <a:spcPts val="0"/>
                        </a:spcAft>
                      </a:pPr>
                      <a:r>
                        <a:rPr lang="ru-RU" sz="1200" i="0" dirty="0">
                          <a:latin typeface="Times New Roman"/>
                          <a:ea typeface="Calibri"/>
                          <a:cs typeface="Times New Roman"/>
                        </a:rPr>
                        <a:t>Численность постоянного </a:t>
                      </a:r>
                      <a:r>
                        <a:rPr lang="ru-RU" sz="1200" i="0" dirty="0" smtClean="0">
                          <a:latin typeface="Times New Roman"/>
                          <a:ea typeface="Calibri"/>
                          <a:cs typeface="Times New Roman"/>
                        </a:rPr>
                        <a:t>населения </a:t>
                      </a:r>
                      <a:r>
                        <a:rPr lang="ru-RU" sz="1200" i="0" dirty="0">
                          <a:latin typeface="Times New Roman"/>
                          <a:ea typeface="Calibri"/>
                          <a:cs typeface="Times New Roman"/>
                        </a:rPr>
                        <a:t>в среднем за год </a:t>
                      </a:r>
                      <a:endParaRPr lang="ru-RU" sz="1000" i="1" dirty="0">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тыс.человек </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7,503</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8,421</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8,900</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9,500</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dirty="0">
                          <a:latin typeface="Times New Roman"/>
                          <a:ea typeface="Calibri"/>
                          <a:cs typeface="Times New Roman"/>
                        </a:rPr>
                        <a:t>10 , 000</a:t>
                      </a:r>
                      <a:endParaRPr lang="ru-RU" sz="1000" i="1" dirty="0">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1289">
                <a:tc>
                  <a:txBody>
                    <a:bodyPr/>
                    <a:lstStyle/>
                    <a:p>
                      <a:pPr>
                        <a:lnSpc>
                          <a:spcPct val="120000"/>
                        </a:lnSpc>
                        <a:spcAft>
                          <a:spcPts val="0"/>
                        </a:spcAft>
                      </a:pPr>
                      <a:endParaRPr lang="ru-RU" sz="1200" i="0">
                        <a:latin typeface="Times New Roman"/>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 к пред, году </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100</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112,24</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10</a:t>
                      </a:r>
                      <a:r>
                        <a:rPr lang="ru-RU" sz="1200" i="0">
                          <a:latin typeface="Times New Roman"/>
                          <a:ea typeface="Calibri"/>
                          <a:cs typeface="Times New Roman"/>
                        </a:rPr>
                        <a:t>5,69</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1</a:t>
                      </a:r>
                      <a:r>
                        <a:rPr lang="ru-RU" sz="1200" i="0">
                          <a:latin typeface="Times New Roman"/>
                          <a:ea typeface="Calibri"/>
                          <a:cs typeface="Times New Roman"/>
                        </a:rPr>
                        <a:t>06,74</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10</a:t>
                      </a:r>
                      <a:r>
                        <a:rPr lang="ru-RU" sz="1200" i="0">
                          <a:latin typeface="Times New Roman"/>
                          <a:ea typeface="Calibri"/>
                          <a:cs typeface="Times New Roman"/>
                        </a:rPr>
                        <a:t>5,26</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192">
                <a:tc>
                  <a:txBody>
                    <a:bodyPr/>
                    <a:lstStyle/>
                    <a:p>
                      <a:pPr>
                        <a:lnSpc>
                          <a:spcPct val="120000"/>
                        </a:lnSpc>
                        <a:spcAft>
                          <a:spcPts val="0"/>
                        </a:spcAft>
                      </a:pPr>
                      <a:r>
                        <a:rPr lang="ru-RU" sz="1200" i="0">
                          <a:latin typeface="Times New Roman"/>
                          <a:ea typeface="Calibri"/>
                          <a:cs typeface="Times New Roman"/>
                        </a:rPr>
                        <a:t>Общая площадь земель муниципального образования </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тыс.га</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25,473</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25,473</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25,473</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25,473</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25,473</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1289">
                <a:tc>
                  <a:txBody>
                    <a:bodyPr/>
                    <a:lstStyle/>
                    <a:p>
                      <a:pPr>
                        <a:lnSpc>
                          <a:spcPct val="120000"/>
                        </a:lnSpc>
                        <a:spcAft>
                          <a:spcPts val="0"/>
                        </a:spcAft>
                      </a:pPr>
                      <a:endParaRPr lang="en-US" sz="1200" i="0">
                        <a:latin typeface="Times New Roman"/>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 к </a:t>
                      </a:r>
                      <a:r>
                        <a:rPr lang="ru-RU" sz="1200" i="0">
                          <a:latin typeface="Times New Roman"/>
                          <a:ea typeface="Calibri"/>
                          <a:cs typeface="Times New Roman"/>
                        </a:rPr>
                        <a:t>пред</a:t>
                      </a:r>
                      <a:r>
                        <a:rPr lang="en-US" sz="1200" i="0">
                          <a:latin typeface="Times New Roman"/>
                          <a:ea typeface="Calibri"/>
                          <a:cs typeface="Times New Roman"/>
                        </a:rPr>
                        <a:t>, </a:t>
                      </a:r>
                      <a:r>
                        <a:rPr lang="ru-RU" sz="1200" i="0">
                          <a:latin typeface="Times New Roman"/>
                          <a:ea typeface="Calibri"/>
                          <a:cs typeface="Times New Roman"/>
                        </a:rPr>
                        <a:t>году</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100</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100</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100</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100</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dirty="0">
                          <a:latin typeface="Times New Roman"/>
                          <a:ea typeface="Calibri"/>
                          <a:cs typeface="Times New Roman"/>
                        </a:rPr>
                        <a:t>100</a:t>
                      </a:r>
                      <a:endParaRPr lang="ru-RU" sz="1000" i="1" dirty="0">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192">
                <a:tc>
                  <a:txBody>
                    <a:bodyPr/>
                    <a:lstStyle/>
                    <a:p>
                      <a:pPr>
                        <a:lnSpc>
                          <a:spcPct val="120000"/>
                        </a:lnSpc>
                        <a:spcAft>
                          <a:spcPts val="0"/>
                        </a:spcAft>
                      </a:pPr>
                      <a:r>
                        <a:rPr lang="ru-RU" sz="1200" i="0">
                          <a:latin typeface="Times New Roman"/>
                          <a:ea typeface="Calibri"/>
                          <a:cs typeface="Times New Roman"/>
                        </a:rPr>
                        <a:t>Сельскохозяйственные и фермерские хозяйства</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единиц </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5</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5</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5</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5</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5</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9094">
                <a:tc>
                  <a:txBody>
                    <a:bodyPr/>
                    <a:lstStyle/>
                    <a:p>
                      <a:pPr>
                        <a:lnSpc>
                          <a:spcPct val="120000"/>
                        </a:lnSpc>
                        <a:spcAft>
                          <a:spcPts val="0"/>
                        </a:spcAft>
                      </a:pPr>
                      <a:r>
                        <a:rPr lang="en-US" sz="1200" i="0">
                          <a:latin typeface="Times New Roman"/>
                          <a:ea typeface="Calibri"/>
                          <a:cs typeface="Times New Roman"/>
                        </a:rPr>
                        <a:t>Общеобразовательные учрежде­ния</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единиц </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3</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3</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3</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3</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3</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9094">
                <a:tc>
                  <a:txBody>
                    <a:bodyPr/>
                    <a:lstStyle/>
                    <a:p>
                      <a:pPr>
                        <a:lnSpc>
                          <a:spcPct val="120000"/>
                        </a:lnSpc>
                        <a:spcAft>
                          <a:spcPts val="0"/>
                        </a:spcAft>
                      </a:pPr>
                      <a:r>
                        <a:rPr lang="en-US" sz="1200" i="0">
                          <a:latin typeface="Times New Roman"/>
                          <a:ea typeface="Calibri"/>
                          <a:cs typeface="Times New Roman"/>
                        </a:rPr>
                        <a:t>Дошкольные учреждения</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единиц </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6</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6</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6</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6</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dirty="0">
                          <a:latin typeface="Times New Roman"/>
                          <a:ea typeface="Calibri"/>
                          <a:cs typeface="Times New Roman"/>
                        </a:rPr>
                        <a:t>6</a:t>
                      </a:r>
                      <a:endParaRPr lang="ru-RU" sz="1000" i="1" dirty="0">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23528" y="188640"/>
            <a:ext cx="8352928" cy="720080"/>
          </a:xfrm>
          <a:prstGeom prst="roundRect">
            <a:avLst/>
          </a:prstGeom>
          <a:solidFill>
            <a:schemeClr val="accent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2">
                    <a:lumMod val="50000"/>
                  </a:schemeClr>
                </a:solidFill>
              </a:rPr>
              <a:t>ОСНОВНЫЕ ПОКАЗАТЕЛИ СОЦИАЛЬНО-ЭКОНОМИЧЕСКОГО РАЗВИТИЯ МУНИЦИПАЛЬНОГО ОБРАЗОВАНИЯ ПАВЛОВСКОЕ СЕЛЬСКОЕ ПОСЕЛЕНИЕ</a:t>
            </a:r>
            <a:endParaRPr lang="ru-RU" dirty="0">
              <a:solidFill>
                <a:schemeClr val="tx2">
                  <a:lumMod val="50000"/>
                </a:schemeClr>
              </a:solidFill>
            </a:endParaRPr>
          </a:p>
        </p:txBody>
      </p:sp>
      <p:graphicFrame>
        <p:nvGraphicFramePr>
          <p:cNvPr id="3" name="Таблица 2"/>
          <p:cNvGraphicFramePr>
            <a:graphicFrameLocks noGrp="1"/>
          </p:cNvGraphicFramePr>
          <p:nvPr/>
        </p:nvGraphicFramePr>
        <p:xfrm>
          <a:off x="611560" y="980728"/>
          <a:ext cx="7776864" cy="5040561"/>
        </p:xfrm>
        <a:graphic>
          <a:graphicData uri="http://schemas.openxmlformats.org/drawingml/2006/table">
            <a:tbl>
              <a:tblPr firstRow="1" bandRow="1">
                <a:tableStyleId>{9DCAF9ED-07DC-4A11-8D7F-57B35C25682E}</a:tableStyleId>
              </a:tblPr>
              <a:tblGrid>
                <a:gridCol w="2376264"/>
                <a:gridCol w="864096"/>
                <a:gridCol w="864096"/>
                <a:gridCol w="936104"/>
                <a:gridCol w="1008112"/>
                <a:gridCol w="864096"/>
                <a:gridCol w="864096"/>
              </a:tblGrid>
              <a:tr h="671222">
                <a:tc rowSpan="2">
                  <a:txBody>
                    <a:bodyPr/>
                    <a:lstStyle/>
                    <a:p>
                      <a:pPr algn="ctr">
                        <a:lnSpc>
                          <a:spcPct val="120000"/>
                        </a:lnSpc>
                        <a:spcAft>
                          <a:spcPts val="0"/>
                        </a:spcAft>
                      </a:pPr>
                      <a:r>
                        <a:rPr lang="ru-RU" sz="1200" b="1" i="0" dirty="0">
                          <a:latin typeface="Times New Roman"/>
                          <a:ea typeface="Calibri"/>
                          <a:cs typeface="Times New Roman"/>
                        </a:rPr>
                        <a:t>Показатели</a:t>
                      </a:r>
                      <a:endParaRPr lang="ru-RU" sz="1000" i="1" dirty="0">
                        <a:latin typeface="Calibri"/>
                        <a:ea typeface="Calibri"/>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20000"/>
                        </a:lnSpc>
                        <a:spcAft>
                          <a:spcPts val="0"/>
                        </a:spcAft>
                      </a:pPr>
                      <a:r>
                        <a:rPr lang="ru-RU" sz="1200" b="1" i="0">
                          <a:latin typeface="Times New Roman"/>
                          <a:ea typeface="Calibri"/>
                          <a:cs typeface="Times New Roman"/>
                        </a:rPr>
                        <a:t>Единица измерения</a:t>
                      </a:r>
                      <a:endParaRPr lang="ru-RU" sz="1000" i="1">
                        <a:latin typeface="Calibri"/>
                        <a:ea typeface="Calibri"/>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pPr>
                      <a:r>
                        <a:rPr lang="ru-RU" sz="1200" b="1" i="0">
                          <a:latin typeface="Times New Roman"/>
                          <a:ea typeface="Calibri"/>
                          <a:cs typeface="Times New Roman"/>
                        </a:rPr>
                        <a:t>Отчет</a:t>
                      </a:r>
                      <a:endParaRPr lang="ru-RU" sz="1000" i="1">
                        <a:latin typeface="Calibri"/>
                        <a:ea typeface="Calibri"/>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pPr>
                      <a:r>
                        <a:rPr lang="ru-RU" sz="1200" b="1" i="0">
                          <a:latin typeface="Times New Roman"/>
                          <a:ea typeface="Calibri"/>
                          <a:cs typeface="Times New Roman"/>
                        </a:rPr>
                        <a:t>Оценка</a:t>
                      </a:r>
                      <a:endParaRPr lang="ru-RU" sz="1000" i="1">
                        <a:latin typeface="Calibri"/>
                        <a:ea typeface="Calibri"/>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20000"/>
                        </a:lnSpc>
                        <a:spcAft>
                          <a:spcPts val="0"/>
                        </a:spcAft>
                      </a:pPr>
                      <a:r>
                        <a:rPr lang="en-US" sz="1200" b="1" i="0" dirty="0" smtClean="0">
                          <a:latin typeface="Times New Roman"/>
                          <a:ea typeface="Calibri"/>
                          <a:cs typeface="Times New Roman"/>
                        </a:rPr>
                        <a:t>202</a:t>
                      </a:r>
                      <a:r>
                        <a:rPr lang="ru-RU" sz="1200" b="1" i="0" dirty="0" smtClean="0">
                          <a:latin typeface="Times New Roman"/>
                          <a:ea typeface="Calibri"/>
                          <a:cs typeface="Times New Roman"/>
                        </a:rPr>
                        <a:t>3</a:t>
                      </a:r>
                      <a:r>
                        <a:rPr lang="en-US" sz="1200" b="1" i="0" dirty="0" smtClean="0">
                          <a:latin typeface="Times New Roman"/>
                          <a:ea typeface="Calibri"/>
                          <a:cs typeface="Times New Roman"/>
                        </a:rPr>
                        <a:t>г</a:t>
                      </a:r>
                      <a:r>
                        <a:rPr lang="en-US" sz="1200" b="1" i="0" dirty="0">
                          <a:latin typeface="Times New Roman"/>
                          <a:ea typeface="Calibri"/>
                          <a:cs typeface="Times New Roman"/>
                        </a:rPr>
                        <a:t>.</a:t>
                      </a:r>
                      <a:endParaRPr lang="ru-RU" sz="1000" i="1" dirty="0">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20000"/>
                        </a:lnSpc>
                        <a:spcAft>
                          <a:spcPts val="0"/>
                        </a:spcAft>
                      </a:pPr>
                      <a:r>
                        <a:rPr lang="en-US" sz="1200" b="1" i="0" dirty="0" smtClean="0">
                          <a:latin typeface="Times New Roman"/>
                          <a:ea typeface="Calibri"/>
                          <a:cs typeface="Times New Roman"/>
                        </a:rPr>
                        <a:t>202</a:t>
                      </a:r>
                      <a:r>
                        <a:rPr lang="ru-RU" sz="1200" b="1" i="0" dirty="0" smtClean="0">
                          <a:latin typeface="Times New Roman"/>
                          <a:ea typeface="Calibri"/>
                          <a:cs typeface="Times New Roman"/>
                        </a:rPr>
                        <a:t>4</a:t>
                      </a:r>
                      <a:r>
                        <a:rPr lang="en-US" sz="1200" b="1" i="0" dirty="0" smtClean="0">
                          <a:latin typeface="Times New Roman"/>
                          <a:ea typeface="Calibri"/>
                          <a:cs typeface="Times New Roman"/>
                        </a:rPr>
                        <a:t>г</a:t>
                      </a:r>
                      <a:r>
                        <a:rPr lang="en-US" sz="1200" b="1" i="0" dirty="0">
                          <a:latin typeface="Times New Roman"/>
                          <a:ea typeface="Calibri"/>
                          <a:cs typeface="Times New Roman"/>
                        </a:rPr>
                        <a:t>.</a:t>
                      </a:r>
                      <a:endParaRPr lang="ru-RU" sz="1000" i="1" dirty="0">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20000"/>
                        </a:lnSpc>
                        <a:spcAft>
                          <a:spcPts val="0"/>
                        </a:spcAft>
                      </a:pPr>
                      <a:r>
                        <a:rPr lang="en-US" sz="1200" b="1" i="0" dirty="0" smtClean="0">
                          <a:latin typeface="Times New Roman"/>
                          <a:ea typeface="Calibri"/>
                          <a:cs typeface="Times New Roman"/>
                        </a:rPr>
                        <a:t>202</a:t>
                      </a:r>
                      <a:r>
                        <a:rPr lang="ru-RU" sz="1200" b="1" i="0" dirty="0" smtClean="0">
                          <a:latin typeface="Times New Roman"/>
                          <a:ea typeface="Calibri"/>
                          <a:cs typeface="Times New Roman"/>
                        </a:rPr>
                        <a:t>5</a:t>
                      </a:r>
                      <a:r>
                        <a:rPr lang="en-US" sz="1200" b="1" i="0" dirty="0" smtClean="0">
                          <a:latin typeface="Times New Roman"/>
                          <a:ea typeface="Calibri"/>
                          <a:cs typeface="Times New Roman"/>
                        </a:rPr>
                        <a:t>г</a:t>
                      </a:r>
                      <a:r>
                        <a:rPr lang="en-US" sz="1200" b="1" i="0" dirty="0">
                          <a:latin typeface="Times New Roman"/>
                          <a:ea typeface="Calibri"/>
                          <a:cs typeface="Times New Roman"/>
                        </a:rPr>
                        <a:t>.</a:t>
                      </a:r>
                      <a:endParaRPr lang="ru-RU" sz="1000" i="1" dirty="0">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192">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pPr>
                      <a:r>
                        <a:rPr lang="ru-RU" sz="1200" b="1" i="0" dirty="0" smtClean="0">
                          <a:latin typeface="Times New Roman"/>
                          <a:ea typeface="Calibri"/>
                          <a:cs typeface="Times New Roman"/>
                        </a:rPr>
                        <a:t>2021</a:t>
                      </a:r>
                      <a:r>
                        <a:rPr lang="en-US" sz="1200" b="1" i="0" dirty="0" smtClean="0">
                          <a:latin typeface="Times New Roman"/>
                          <a:ea typeface="Calibri"/>
                          <a:cs typeface="Times New Roman"/>
                        </a:rPr>
                        <a:t> </a:t>
                      </a:r>
                      <a:r>
                        <a:rPr lang="en-US" sz="1200" b="1" i="0" dirty="0">
                          <a:latin typeface="Times New Roman"/>
                          <a:ea typeface="Calibri"/>
                          <a:cs typeface="Times New Roman"/>
                        </a:rPr>
                        <a:t>г.</a:t>
                      </a:r>
                      <a:endParaRPr lang="ru-RU" sz="1000" i="1" dirty="0">
                        <a:latin typeface="Calibri"/>
                        <a:ea typeface="Calibri"/>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pPr>
                      <a:r>
                        <a:rPr lang="en-US" sz="1200" b="1" i="0" dirty="0" smtClean="0">
                          <a:latin typeface="Times New Roman"/>
                          <a:ea typeface="Calibri"/>
                          <a:cs typeface="Times New Roman"/>
                        </a:rPr>
                        <a:t>202</a:t>
                      </a:r>
                      <a:r>
                        <a:rPr lang="ru-RU" sz="1200" b="1" i="0" dirty="0" smtClean="0">
                          <a:latin typeface="Times New Roman"/>
                          <a:ea typeface="Calibri"/>
                          <a:cs typeface="Times New Roman"/>
                        </a:rPr>
                        <a:t>2</a:t>
                      </a:r>
                      <a:r>
                        <a:rPr lang="en-US" sz="1200" b="1" i="0" dirty="0" smtClean="0">
                          <a:latin typeface="Times New Roman"/>
                          <a:ea typeface="Calibri"/>
                          <a:cs typeface="Times New Roman"/>
                        </a:rPr>
                        <a:t>г</a:t>
                      </a:r>
                      <a:r>
                        <a:rPr lang="en-US" sz="1200" b="1" i="0" dirty="0">
                          <a:latin typeface="Times New Roman"/>
                          <a:ea typeface="Calibri"/>
                          <a:cs typeface="Times New Roman"/>
                        </a:rPr>
                        <a:t>.</a:t>
                      </a:r>
                      <a:endParaRPr lang="ru-RU" sz="1000" i="1" dirty="0">
                        <a:latin typeface="Calibri"/>
                        <a:ea typeface="Calibri"/>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02997">
                <a:tc>
                  <a:txBody>
                    <a:bodyPr/>
                    <a:lstStyle/>
                    <a:p>
                      <a:pPr>
                        <a:lnSpc>
                          <a:spcPct val="120000"/>
                        </a:lnSpc>
                        <a:spcAft>
                          <a:spcPts val="0"/>
                        </a:spcAft>
                      </a:pPr>
                      <a:r>
                        <a:rPr lang="ru-RU" sz="1200" i="0">
                          <a:latin typeface="Times New Roman"/>
                          <a:ea typeface="Calibri"/>
                          <a:cs typeface="Times New Roman"/>
                        </a:rPr>
                        <a:t>Культурно – досуговые  учреж­дения, спортивные сооружения</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единиц </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31</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31</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31</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31</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31</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1289">
                <a:tc>
                  <a:txBody>
                    <a:bodyPr/>
                    <a:lstStyle/>
                    <a:p>
                      <a:pPr>
                        <a:lnSpc>
                          <a:spcPct val="120000"/>
                        </a:lnSpc>
                        <a:spcAft>
                          <a:spcPts val="0"/>
                        </a:spcAft>
                      </a:pPr>
                      <a:r>
                        <a:rPr lang="en-US" sz="1200" i="0">
                          <a:latin typeface="Times New Roman"/>
                          <a:ea typeface="Calibri"/>
                          <a:cs typeface="Times New Roman"/>
                        </a:rPr>
                        <a:t>Учреждения здравоохранения</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единиц </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7</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7</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7</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7</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7</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192">
                <a:tc>
                  <a:txBody>
                    <a:bodyPr/>
                    <a:lstStyle/>
                    <a:p>
                      <a:pPr>
                        <a:lnSpc>
                          <a:spcPct val="120000"/>
                        </a:lnSpc>
                        <a:spcAft>
                          <a:spcPts val="0"/>
                        </a:spcAft>
                      </a:pPr>
                      <a:r>
                        <a:rPr lang="en-US" sz="1200" i="0">
                          <a:latin typeface="Times New Roman"/>
                          <a:ea typeface="Calibri"/>
                          <a:cs typeface="Times New Roman"/>
                        </a:rPr>
                        <a:t>Отделение связи</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единиц </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7</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7</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7</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7</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7</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1289">
                <a:tc>
                  <a:txBody>
                    <a:bodyPr/>
                    <a:lstStyle/>
                    <a:p>
                      <a:pPr>
                        <a:lnSpc>
                          <a:spcPct val="120000"/>
                        </a:lnSpc>
                        <a:spcAft>
                          <a:spcPts val="0"/>
                        </a:spcAft>
                      </a:pPr>
                      <a:r>
                        <a:rPr lang="en-US" sz="1200" i="0">
                          <a:latin typeface="Times New Roman"/>
                          <a:ea typeface="Calibri"/>
                          <a:cs typeface="Times New Roman"/>
                        </a:rPr>
                        <a:t>Садоводческие товарищества</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единиц </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5</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5</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5</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5</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5</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192">
                <a:tc>
                  <a:txBody>
                    <a:bodyPr/>
                    <a:lstStyle/>
                    <a:p>
                      <a:pPr>
                        <a:lnSpc>
                          <a:spcPct val="120000"/>
                        </a:lnSpc>
                        <a:spcAft>
                          <a:spcPts val="0"/>
                        </a:spcAft>
                      </a:pPr>
                      <a:r>
                        <a:rPr lang="en-US" sz="1200" i="0">
                          <a:latin typeface="Times New Roman"/>
                          <a:ea typeface="Calibri"/>
                          <a:cs typeface="Times New Roman"/>
                        </a:rPr>
                        <a:t>Торговля</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единиц </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35</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35</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35</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35</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35</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9094">
                <a:tc>
                  <a:txBody>
                    <a:bodyPr/>
                    <a:lstStyle/>
                    <a:p>
                      <a:pPr>
                        <a:lnSpc>
                          <a:spcPct val="120000"/>
                        </a:lnSpc>
                        <a:spcAft>
                          <a:spcPts val="0"/>
                        </a:spcAft>
                      </a:pPr>
                      <a:r>
                        <a:rPr lang="en-US" sz="1200" i="0">
                          <a:latin typeface="Times New Roman"/>
                          <a:ea typeface="Calibri"/>
                          <a:cs typeface="Times New Roman"/>
                        </a:rPr>
                        <a:t>Сельские администрации</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единиц </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1</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1</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1</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1</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1</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9094">
                <a:tc>
                  <a:txBody>
                    <a:bodyPr/>
                    <a:lstStyle/>
                    <a:p>
                      <a:pPr>
                        <a:lnSpc>
                          <a:spcPct val="120000"/>
                        </a:lnSpc>
                        <a:spcAft>
                          <a:spcPts val="0"/>
                        </a:spcAft>
                      </a:pPr>
                      <a:r>
                        <a:rPr lang="en-US" sz="1200" i="0">
                          <a:latin typeface="Times New Roman"/>
                          <a:ea typeface="Calibri"/>
                          <a:cs typeface="Times New Roman"/>
                        </a:rPr>
                        <a:t>Кафе</a:t>
                      </a:r>
                      <a:r>
                        <a:rPr lang="ru-RU" sz="1200" i="0">
                          <a:latin typeface="Times New Roman"/>
                          <a:ea typeface="Calibri"/>
                          <a:cs typeface="Times New Roman"/>
                        </a:rPr>
                        <a:t>, рестораны, бары</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единиц </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7</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7</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8</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8</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dirty="0">
                          <a:latin typeface="Times New Roman"/>
                          <a:ea typeface="Calibri"/>
                          <a:cs typeface="Times New Roman"/>
                        </a:rPr>
                        <a:t>8</a:t>
                      </a:r>
                      <a:endParaRPr lang="ru-RU" sz="1000" i="1" dirty="0">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Ретро">
  <a:themeElements>
    <a:clrScheme name="Фиолетовый">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Ретр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283</TotalTime>
  <Words>1803</Words>
  <Application>Microsoft Office PowerPoint</Application>
  <PresentationFormat>Экран (4:3)</PresentationFormat>
  <Paragraphs>397</Paragraphs>
  <Slides>21</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Ретро</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Company>UralSOFT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 Windows</dc:creator>
  <cp:lastModifiedBy>RePack by Diakov</cp:lastModifiedBy>
  <cp:revision>215</cp:revision>
  <cp:lastPrinted>2019-04-11T10:04:00Z</cp:lastPrinted>
  <dcterms:created xsi:type="dcterms:W3CDTF">2018-02-28T05:25:00Z</dcterms:created>
  <dcterms:modified xsi:type="dcterms:W3CDTF">2023-02-28T07:09:45Z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D27B0FFEF14D49818CF842F92DD14DA1</vt:lpwstr>
  </property>
  <property fmtid="{D5CDD505-2E9C-101B-9397-08002B2CF9AE}" pid="3" name="KSOProductBuildVer">
    <vt:lpwstr>1049-11.2.0.10382</vt:lpwstr>
  </property>
</Properties>
</file>