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0" r:id="rId5"/>
    <p:sldId id="261" r:id="rId6"/>
    <p:sldId id="265" r:id="rId7"/>
    <p:sldId id="266" r:id="rId8"/>
    <p:sldId id="264" r:id="rId9"/>
    <p:sldId id="267" r:id="rId10"/>
    <p:sldId id="282" r:id="rId11"/>
    <p:sldId id="280" r:id="rId12"/>
    <p:sldId id="281" r:id="rId13"/>
    <p:sldId id="269" r:id="rId14"/>
    <p:sldId id="270" r:id="rId15"/>
    <p:sldId id="271" r:id="rId16"/>
    <p:sldId id="272" r:id="rId17"/>
    <p:sldId id="279" r:id="rId18"/>
    <p:sldId id="275" r:id="rId19"/>
    <p:sldId id="277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7" autoAdjust="0"/>
    <p:restoredTop sz="8853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3.2374180646594822E-2"/>
          <c:y val="0.14285273858460201"/>
          <c:w val="0.50750728551528457"/>
          <c:h val="0.689479502277525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explosion val="1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</c:dPt>
          <c:dLbls>
            <c:dLbl>
              <c:idx val="0"/>
              <c:layout>
                <c:manualLayout>
                  <c:x val="-0.2274366912184933"/>
                  <c:y val="0.2388815458413117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50" baseline="0" dirty="0" smtClean="0"/>
                      <a:t>88782,74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770750697369961"/>
                  <c:y val="-0.2994115849872890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25400,03</a:t>
                    </a:r>
                  </a:p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400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Val val="1"/>
            </c:dLbl>
            <c:delete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25400.03</c:v>
                </c:pt>
                <c:pt idx="1">
                  <c:v>88782.739999999991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32620307145355"/>
          <c:y val="0.22319658926785896"/>
          <c:w val="0.33548964644954044"/>
          <c:h val="0.42907732474169502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</a:t>
            </a:r>
            <a:r>
              <a:rPr lang="ru-RU" dirty="0" smtClean="0"/>
              <a:t>23 год</a:t>
            </a:r>
          </a:p>
        </c:rich>
      </c:tx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3.2374180646594801E-2"/>
          <c:y val="0.14285273858460201"/>
          <c:w val="0.50750728551528457"/>
          <c:h val="0.68947950227752552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5532620307145355"/>
          <c:y val="0.22319658926785887"/>
          <c:w val="0.33548964644954044"/>
          <c:h val="0.42907732474169502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-0.13753985389584558"/>
                  <c:y val="4.9566749967303224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13773860892768972"/>
                  <c:y val="-0.1107482431628553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13360.140000000001</c:v>
                </c:pt>
                <c:pt idx="1">
                  <c:v>239.6</c:v>
                </c:pt>
                <c:pt idx="2" formatCode="0.0">
                  <c:v>103.74000000000001</c:v>
                </c:pt>
                <c:pt idx="3">
                  <c:v>910.61</c:v>
                </c:pt>
                <c:pt idx="4">
                  <c:v>19053.87</c:v>
                </c:pt>
                <c:pt idx="5" formatCode="0.0">
                  <c:v>78999.28</c:v>
                </c:pt>
                <c:pt idx="6" formatCode="0.0">
                  <c:v>685.93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136148952793632"/>
          <c:y val="4.9988468229268522E-2"/>
          <c:w val="0.28027565380363501"/>
          <c:h val="0.81072215604735898"/>
        </c:manualLayout>
      </c:layout>
      <c:spPr>
        <a:ln w="635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Liberation Serif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#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 на сидр, </a:t>
          </a:r>
          <a:r>
            <a:rPr lang="ru-RU" sz="1600" b="1" dirty="0" err="1" smtClean="0"/>
            <a:t>пуаре</a:t>
          </a:r>
          <a:r>
            <a:rPr lang="ru-RU" sz="1600" b="1" dirty="0" smtClean="0"/>
            <a:t>, медовуху;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FC452A1E-C702-43E6-8002-C6B8A54562B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оказания платных услуг (работ) и компенсации затрат государству;</a:t>
          </a:r>
          <a:endParaRPr lang="ru-RU" sz="1600" b="1" dirty="0"/>
        </a:p>
      </dgm:t>
    </dgm:pt>
    <dgm:pt modelId="{5548C542-E1EB-4D03-A693-5A424C4EDED7}" type="parTrans" cxnId="{4F449419-D72F-4DFB-A0AB-7CDFD44F3FDE}">
      <dgm:prSet/>
      <dgm:spPr/>
      <dgm:t>
        <a:bodyPr/>
        <a:lstStyle/>
        <a:p>
          <a:endParaRPr lang="ru-RU"/>
        </a:p>
      </dgm:t>
    </dgm:pt>
    <dgm:pt modelId="{A7859072-71AD-410E-AE42-D5DFB7475CD2}" type="sibTrans" cxnId="{4F449419-D72F-4DFB-A0AB-7CDFD44F3FDE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59" custLinFactNeighborX="1842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33469" custLinFactNeighborX="188" custLinFactNeighborY="13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1223" custLinFactNeighborY="-6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511" custLinFactNeighborY="-127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-643" custLinFactNeighborY="-9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797A03FA-D6EA-4BCC-ACD1-37870B6629E1}" srcId="{C3539DC0-494A-4D21-9DCE-39FC2DA62467}" destId="{2124604A-A1B4-491B-B7BB-8991025B4D40}" srcOrd="2" destOrd="0" parTransId="{9F82B017-902F-4E2B-8017-FDABB6F42C13}" sibTransId="{11197A5F-F5A3-402A-911A-AA182C6FC7A4}"/>
    <dgm:cxn modelId="{FD975E96-CFC1-472E-A944-B2F41513C7AC}" srcId="{DB02B10F-DDC9-4820-853A-F2F262996B15}" destId="{D8E9EBDA-145D-482D-9236-B587A079A4CD}" srcOrd="4" destOrd="0" parTransId="{3B9653FA-DE9C-4E8E-9398-E8B75FAA3DE1}" sibTransId="{7418158C-BE56-46F1-9214-90CF75D473B0}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039BE18B-AEC6-4AAE-8F18-465A7C1211E5}" type="presOf" srcId="{3192BCED-8031-40C7-9089-83EE865BAAA0}" destId="{F721C7DA-5BAD-4359-8EA1-FED75A13117D}" srcOrd="0" destOrd="3" presId="urn:microsoft.com/office/officeart/2005/8/layout/chevron2"/>
    <dgm:cxn modelId="{0B7F3D06-DB86-4607-9A5B-EB07C3CAA8DA}" srcId="{DB02B10F-DDC9-4820-853A-F2F262996B15}" destId="{3985CEB5-DC13-4642-B8B9-694FAF10C408}" srcOrd="5" destOrd="0" parTransId="{A09D6365-CD17-421F-9806-2909A50100A4}" sibTransId="{43A44E28-D506-4138-AB4E-598BE39D4E0B}"/>
    <dgm:cxn modelId="{87C3DDC2-9CB0-461D-8993-3BD1AF081263}" type="presOf" srcId="{B7DE0008-5397-4FA0-8685-9AA2B615D8CE}" destId="{7C21BC16-FB2B-4788-BF5D-4361D883DF18}" srcOrd="0" destOrd="3" presId="urn:microsoft.com/office/officeart/2005/8/layout/chevron2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EF7E10B1-22BB-46F5-9889-C410E8E6E7AC}" type="presOf" srcId="{53BB405A-7C91-4E09-9A3B-A9C0BFE1C955}" destId="{F721C7DA-5BAD-4359-8EA1-FED75A13117D}" srcOrd="0" destOrd="6" presId="urn:microsoft.com/office/officeart/2005/8/layout/chevron2"/>
    <dgm:cxn modelId="{D6544BD3-8054-45B3-A9FE-16C2E82A7B55}" srcId="{DB02B10F-DDC9-4820-853A-F2F262996B15}" destId="{53BB405A-7C91-4E09-9A3B-A9C0BFE1C955}" srcOrd="6" destOrd="0" parTransId="{FE29AF40-D8F9-4D77-A865-314439AA75A9}" sibTransId="{F10D3F29-AD28-4B9B-B0F1-47842EECA4B6}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4F449419-D72F-4DFB-A0AB-7CDFD44F3FDE}" srcId="{C3539DC0-494A-4D21-9DCE-39FC2DA62467}" destId="{FC452A1E-C702-43E6-8002-C6B8A54562B0}" srcOrd="1" destOrd="0" parTransId="{5548C542-E1EB-4D03-A693-5A424C4EDED7}" sibTransId="{A7859072-71AD-410E-AE42-D5DFB7475CD2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9BF131B6-5609-43FA-A119-3245D5370822}" type="presOf" srcId="{D8E9EBDA-145D-482D-9236-B587A079A4CD}" destId="{F721C7DA-5BAD-4359-8EA1-FED75A13117D}" srcOrd="0" destOrd="4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0827AA6D-7E5A-4304-ADA6-E81200FCAECC}" type="presOf" srcId="{3985CEB5-DC13-4642-B8B9-694FAF10C408}" destId="{F721C7DA-5BAD-4359-8EA1-FED75A13117D}" srcOrd="0" destOrd="5" presId="urn:microsoft.com/office/officeart/2005/8/layout/chevron2"/>
    <dgm:cxn modelId="{B6260FAE-582F-4FA2-A736-AE5B17844AF2}" type="presOf" srcId="{2124604A-A1B4-491B-B7BB-8991025B4D40}" destId="{7C21BC16-FB2B-4788-BF5D-4361D883DF18}" srcOrd="0" destOrd="2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6A634A64-8C04-4E89-85A7-17AB0E0C56A6}" type="presOf" srcId="{FC452A1E-C702-43E6-8002-C6B8A54562B0}" destId="{7C21BC16-FB2B-4788-BF5D-4361D883DF18}" srcOrd="0" destOrd="1" presId="urn:microsoft.com/office/officeart/2005/8/layout/chevron2"/>
    <dgm:cxn modelId="{81169C16-2ACB-4635-A729-FA28C7C9D761}" srcId="{C3539DC0-494A-4D21-9DCE-39FC2DA62467}" destId="{B7DE0008-5397-4FA0-8685-9AA2B615D8CE}" srcOrd="3" destOrd="0" parTransId="{F702D108-6109-4434-BF30-BC2F5A1CD741}" sibTransId="{AAFEAF17-9198-4278-927A-CB30E5B0A961}"/>
    <dgm:cxn modelId="{F78E9D95-3595-4D15-AFC2-EA3150E87C5F}" srcId="{DB02B10F-DDC9-4820-853A-F2F262996B15}" destId="{3192BCED-8031-40C7-9089-83EE865BAAA0}" srcOrd="3" destOrd="0" parTransId="{C3C312BD-5C33-47F7-AAEB-22123756A890}" sibTransId="{98DC1B08-C569-4A48-BE6C-753EF9A729C3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#1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r>
            <a:rPr lang="ru-RU" sz="1500" dirty="0" smtClean="0"/>
            <a:t>«Жилищное хозяйство» – </a:t>
          </a:r>
        </a:p>
        <a:p>
          <a:r>
            <a:rPr lang="ru-RU" sz="1500" b="1" dirty="0" smtClean="0"/>
            <a:t>807,88 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type="parTrans" cxnId="{FFCBC555-6372-4F0B-9EBB-EC481E20500B}">
      <dgm:prSet/>
      <dgm:spPr/>
      <dgm:t>
        <a:bodyPr/>
        <a:lstStyle/>
        <a:p>
          <a:endParaRPr lang="ru-RU" sz="1400"/>
        </a:p>
      </dgm:t>
    </dgm:pt>
    <dgm:pt modelId="{1C740A64-7685-4E4A-AE42-9872F4998D91}" type="sibTrans" cxnId="{FFCBC555-6372-4F0B-9EBB-EC481E20500B}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tx1"/>
              </a:solidFill>
            </a:rPr>
            <a:t>Уплата взноса на капитальный ремонт общего имущества в многоквартирных домах, принадлежащего муниципальному образованию Павловское – </a:t>
          </a:r>
          <a:r>
            <a:rPr lang="ru-RU" sz="1200" b="1" baseline="0" dirty="0" smtClean="0">
              <a:solidFill>
                <a:schemeClr val="tx1"/>
              </a:solidFill>
            </a:rPr>
            <a:t>181,39 тыс.руб.</a:t>
          </a:r>
          <a:endParaRPr lang="ru-RU" sz="1200" b="1" baseline="0" dirty="0">
            <a:solidFill>
              <a:schemeClr val="tx1"/>
            </a:solidFill>
          </a:endParaRPr>
        </a:p>
      </dgm:t>
    </dgm:pt>
    <dgm:pt modelId="{A9DA45D1-9FA4-41A5-B327-532280215196}" type="parTrans" cxnId="{ACCE2B6C-91ED-48EA-A977-69C11B3A6282}">
      <dgm:prSet/>
      <dgm:spPr/>
      <dgm:t>
        <a:bodyPr/>
        <a:lstStyle/>
        <a:p>
          <a:endParaRPr lang="ru-RU" sz="1400"/>
        </a:p>
      </dgm:t>
    </dgm:pt>
    <dgm:pt modelId="{7ABE741A-34F8-4D7E-945D-041FF80AB76D}" type="sibTrans" cxnId="{ACCE2B6C-91ED-48EA-A977-69C11B3A6282}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  <a:r>
            <a:rPr lang="ru-RU" sz="1500" dirty="0" smtClean="0"/>
            <a:t> </a:t>
          </a:r>
        </a:p>
        <a:p>
          <a:r>
            <a:rPr lang="ru-RU" sz="1500" dirty="0" smtClean="0"/>
            <a:t>«Коммунальное хозяйство» – </a:t>
          </a:r>
        </a:p>
        <a:p>
          <a:r>
            <a:rPr lang="ru-RU" sz="1500" b="1" dirty="0" smtClean="0"/>
            <a:t>574,60 тыс. руб.</a:t>
          </a:r>
        </a:p>
        <a:p>
          <a:endParaRPr lang="ru-RU" sz="1500" b="1" dirty="0"/>
        </a:p>
      </dgm:t>
    </dgm:pt>
    <dgm:pt modelId="{EB2BA70F-D1CE-4D0B-A025-D670828B4D6C}" type="parTrans" cxnId="{5C8F0224-AE8F-440C-B543-2440C6C3DCD4}">
      <dgm:prSet/>
      <dgm:spPr/>
      <dgm:t>
        <a:bodyPr/>
        <a:lstStyle/>
        <a:p>
          <a:endParaRPr lang="ru-RU" sz="1400"/>
        </a:p>
      </dgm:t>
    </dgm:pt>
    <dgm:pt modelId="{C9AD3D8D-4463-4273-8739-4760C30ED7F3}" type="sibTrans" cxnId="{5C8F0224-AE8F-440C-B543-2440C6C3DCD4}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 tIns="0" anchor="t" anchorCtr="0"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r>
            <a:rPr lang="ru-RU" sz="1500" dirty="0" smtClean="0"/>
            <a:t>«Благоустройство» –       </a:t>
          </a:r>
        </a:p>
        <a:p>
          <a:r>
            <a:rPr lang="ru-RU" sz="1500" b="1" dirty="0" smtClean="0"/>
            <a:t>6818,98 тыс. руб.</a:t>
          </a:r>
          <a:endParaRPr lang="ru-RU" sz="1500" b="1" dirty="0"/>
        </a:p>
      </dgm:t>
    </dgm:pt>
    <dgm:pt modelId="{A1D508E3-F201-4ADB-913D-481AB191AB34}" type="parTrans" cxnId="{75681ACE-BFE5-48FA-B3D9-36533A59C3CC}">
      <dgm:prSet/>
      <dgm:spPr/>
      <dgm:t>
        <a:bodyPr/>
        <a:lstStyle/>
        <a:p>
          <a:endParaRPr lang="ru-RU" sz="1400"/>
        </a:p>
      </dgm:t>
    </dgm:pt>
    <dgm:pt modelId="{C5680CE3-A6BC-4795-AB6A-E22E040E87DA}" type="sibTrans" cxnId="{75681ACE-BFE5-48FA-B3D9-36533A59C3CC}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000" b="1" dirty="0" smtClean="0">
              <a:solidFill>
                <a:schemeClr val="tx1"/>
              </a:solidFill>
            </a:rPr>
            <a:t>2916,44 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988CC6E3-ECC8-4248-8682-3902123D1B18}" type="parTrans" cxnId="{3259F2C9-88F3-463D-ADC3-77B9AD42970E}">
      <dgm:prSet/>
      <dgm:spPr/>
      <dgm:t>
        <a:bodyPr/>
        <a:lstStyle/>
        <a:p>
          <a:endParaRPr lang="ru-RU" sz="1400"/>
        </a:p>
      </dgm:t>
    </dgm:pt>
    <dgm:pt modelId="{7E732108-C8FC-4E2C-B116-7AE2E97E0431}" type="sibTrans" cxnId="{3259F2C9-88F3-463D-ADC3-77B9AD42970E}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000" b="1" dirty="0" smtClean="0">
              <a:solidFill>
                <a:schemeClr val="tx1"/>
              </a:solidFill>
            </a:rPr>
            <a:t>3090,17 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F3E4EBEC-AC21-4397-B3A2-6EF4CF846CED}" type="parTrans" cxnId="{9E643036-9F60-42FC-8362-AE0F84B26EDB}">
      <dgm:prSet/>
      <dgm:spPr/>
      <dgm:t>
        <a:bodyPr/>
        <a:lstStyle/>
        <a:p>
          <a:endParaRPr lang="ru-RU" sz="1400"/>
        </a:p>
      </dgm:t>
    </dgm:pt>
    <dgm:pt modelId="{30C19C60-D586-47DC-935D-A9749D909464}" type="sibTrans" cxnId="{9E643036-9F60-42FC-8362-AE0F84B26EDB}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Расходы на обеспечение мер на содержания мест захоронения– </a:t>
          </a:r>
        </a:p>
        <a:p>
          <a:r>
            <a:rPr lang="ru-RU" sz="1000" b="1" dirty="0" smtClean="0">
              <a:solidFill>
                <a:schemeClr val="tx1"/>
              </a:solidFill>
            </a:rPr>
            <a:t>170,00 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DB5B216B-CAD8-44BE-8816-027986FDE3B9}" type="parTrans" cxnId="{E35D8193-1411-4C4F-9418-3A75A1A97518}">
      <dgm:prSet/>
      <dgm:spPr/>
      <dgm:t>
        <a:bodyPr/>
        <a:lstStyle/>
        <a:p>
          <a:endParaRPr lang="ru-RU" sz="1400"/>
        </a:p>
      </dgm:t>
    </dgm:pt>
    <dgm:pt modelId="{312B0D9C-F60C-4369-BC16-916D7C2DA26C}" type="sibTrans" cxnId="{E35D8193-1411-4C4F-9418-3A75A1A97518}">
      <dgm:prSet/>
      <dgm:spPr/>
      <dgm:t>
        <a:bodyPr/>
        <a:lstStyle/>
        <a:p>
          <a:endParaRPr lang="ru-RU" sz="1400"/>
        </a:p>
      </dgm:t>
    </dgm:pt>
    <dgm:pt modelId="{F1FC5F43-2E53-453E-BA1E-455B2BD00301}">
      <dgm:prSet phldrT="[Текст]" custT="1"/>
      <dgm:spPr/>
      <dgm:t>
        <a:bodyPr/>
        <a:lstStyle/>
        <a:p>
          <a:endParaRPr lang="ru-RU" sz="16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Мероприятия в области коммунального хозяйства в рамках </a:t>
          </a:r>
          <a:r>
            <a:rPr lang="ru-RU" sz="1200" dirty="0" err="1" smtClean="0">
              <a:solidFill>
                <a:schemeClr val="tx1"/>
              </a:solidFill>
            </a:rPr>
            <a:t>непрограммных</a:t>
          </a:r>
          <a:r>
            <a:rPr lang="ru-RU" sz="1200" dirty="0" smtClean="0">
              <a:solidFill>
                <a:schemeClr val="tx1"/>
              </a:solidFill>
            </a:rPr>
            <a:t> расходов (Закупка </a:t>
          </a:r>
          <a:r>
            <a:rPr lang="ru-RU" sz="1200" dirty="0" err="1" smtClean="0">
              <a:solidFill>
                <a:schemeClr val="tx1"/>
              </a:solidFill>
            </a:rPr>
            <a:t>товаров,работ</a:t>
          </a:r>
          <a:r>
            <a:rPr lang="ru-RU" sz="1200" dirty="0" smtClean="0">
              <a:solidFill>
                <a:schemeClr val="tx1"/>
              </a:solidFill>
            </a:rPr>
            <a:t> и услуг для государственных (муниципальных) нужд)  – </a:t>
          </a:r>
          <a:r>
            <a:rPr lang="ru-RU" sz="1200" b="1" dirty="0" smtClean="0">
              <a:solidFill>
                <a:schemeClr val="tx1"/>
              </a:solidFill>
            </a:rPr>
            <a:t>574,60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  <a:p>
          <a:endParaRPr lang="ru-RU" sz="1400" dirty="0" smtClean="0">
            <a:solidFill>
              <a:schemeClr val="tx1"/>
            </a:solidFill>
          </a:endParaRPr>
        </a:p>
      </dgm:t>
    </dgm:pt>
    <dgm:pt modelId="{04765D81-77C2-45BB-9BD4-ECE67F1BCC7C}" type="sibTrans" cxnId="{B88AE251-259C-4DAE-B864-13B57607CD41}">
      <dgm:prSet/>
      <dgm:spPr/>
      <dgm:t>
        <a:bodyPr/>
        <a:lstStyle/>
        <a:p>
          <a:endParaRPr lang="ru-RU" sz="1400"/>
        </a:p>
      </dgm:t>
    </dgm:pt>
    <dgm:pt modelId="{B86E772B-79C9-4FA1-BA31-03684F99AF07}" type="parTrans" cxnId="{B88AE251-259C-4DAE-B864-13B57607CD41}">
      <dgm:prSet/>
      <dgm:spPr/>
      <dgm:t>
        <a:bodyPr/>
        <a:lstStyle/>
        <a:p>
          <a:endParaRPr lang="ru-RU" sz="1400"/>
        </a:p>
      </dgm:t>
    </dgm:pt>
    <dgm:pt modelId="{48627B1F-E7CA-4FA5-A2E5-B7F69473E8D5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годы»– </a:t>
          </a:r>
          <a:r>
            <a:rPr lang="ru-RU" sz="1000" b="1" dirty="0" smtClean="0">
              <a:solidFill>
                <a:schemeClr val="tx1"/>
              </a:solidFill>
            </a:rPr>
            <a:t>273,70 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33BCAB70-C878-43B8-9803-BB1B40E0AFA1}" type="parTrans" cxnId="{74066E60-C807-48DE-A07A-2775F78D0A10}">
      <dgm:prSet/>
      <dgm:spPr/>
      <dgm:t>
        <a:bodyPr/>
        <a:lstStyle/>
        <a:p>
          <a:endParaRPr lang="ru-RU"/>
        </a:p>
      </dgm:t>
    </dgm:pt>
    <dgm:pt modelId="{4F9E241C-EA0B-4313-B7EC-382FA9C34ED2}" type="sibTrans" cxnId="{74066E60-C807-48DE-A07A-2775F78D0A10}">
      <dgm:prSet/>
      <dgm:spPr/>
      <dgm:t>
        <a:bodyPr/>
        <a:lstStyle/>
        <a:p>
          <a:endParaRPr lang="ru-RU"/>
        </a:p>
      </dgm:t>
    </dgm:pt>
    <dgm:pt modelId="{15B489B0-E5DC-447C-9001-5688DCDDFB31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tx1"/>
              </a:solidFill>
            </a:rPr>
            <a:t>Субсидия на оказание дополнительной помощи при возникновении неотложной необходимости проведения капитального ремонта общего имущества МКД– </a:t>
          </a:r>
          <a:r>
            <a:rPr lang="ru-RU" sz="1200" b="1" baseline="0" dirty="0" smtClean="0">
              <a:solidFill>
                <a:schemeClr val="tx1"/>
              </a:solidFill>
            </a:rPr>
            <a:t>626,49 тыс.руб.</a:t>
          </a:r>
          <a:endParaRPr lang="ru-RU" sz="1200" b="1" baseline="0" dirty="0">
            <a:solidFill>
              <a:schemeClr val="tx1"/>
            </a:solidFill>
          </a:endParaRPr>
        </a:p>
      </dgm:t>
    </dgm:pt>
    <dgm:pt modelId="{0F821ED7-E053-4174-8199-AB284BAA7166}" type="parTrans" cxnId="{453A0D51-4DE7-4C8E-ADF8-7680FA859AF7}">
      <dgm:prSet/>
      <dgm:spPr/>
      <dgm:t>
        <a:bodyPr/>
        <a:lstStyle/>
        <a:p>
          <a:endParaRPr lang="ru-RU"/>
        </a:p>
      </dgm:t>
    </dgm:pt>
    <dgm:pt modelId="{BF4A0CD7-B34E-40E7-95D8-05B83D7DE429}" type="sibTrans" cxnId="{453A0D51-4DE7-4C8E-ADF8-7680FA859AF7}">
      <dgm:prSet/>
      <dgm:spPr/>
      <dgm:t>
        <a:bodyPr/>
        <a:lstStyle/>
        <a:p>
          <a:endParaRPr lang="ru-RU"/>
        </a:p>
      </dgm:t>
    </dgm:pt>
    <dgm:pt modelId="{6F8FC516-678A-4499-BF03-796E71844E3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Расходы на осуществление строительного контроля за ходом выполнения работ по созданию мест (площадок) для накопления твердых коммунальных отходов  - 45,97 тыс.руб.</a:t>
          </a:r>
          <a:endParaRPr lang="ru-RU" sz="1000" dirty="0">
            <a:solidFill>
              <a:schemeClr val="tx1"/>
            </a:solidFill>
          </a:endParaRPr>
        </a:p>
      </dgm:t>
    </dgm:pt>
    <dgm:pt modelId="{5FBEB020-2E31-4FC3-9BB4-F85B8E2B8848}" type="parTrans" cxnId="{8B5B9CC5-02B4-49C0-A5F0-80F0111DF956}">
      <dgm:prSet/>
      <dgm:spPr/>
      <dgm:t>
        <a:bodyPr/>
        <a:lstStyle/>
        <a:p>
          <a:endParaRPr lang="ru-RU"/>
        </a:p>
      </dgm:t>
    </dgm:pt>
    <dgm:pt modelId="{65671902-4700-45F7-9D07-4E47542FCA8C}" type="sibTrans" cxnId="{8B5B9CC5-02B4-49C0-A5F0-80F0111DF956}">
      <dgm:prSet/>
      <dgm:spPr/>
      <dgm:t>
        <a:bodyPr/>
        <a:lstStyle/>
        <a:p>
          <a:endParaRPr lang="ru-RU"/>
        </a:p>
      </dgm:t>
    </dgm:pt>
    <dgm:pt modelId="{068DA6E8-B674-4055-9069-879C1D35814F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  - 322,70 тыс.руб.</a:t>
          </a:r>
          <a:endParaRPr lang="ru-RU" sz="1000" dirty="0">
            <a:solidFill>
              <a:schemeClr val="tx1"/>
            </a:solidFill>
          </a:endParaRPr>
        </a:p>
      </dgm:t>
    </dgm:pt>
    <dgm:pt modelId="{FB531A79-F91F-4721-A784-CC8342E8F57C}" type="parTrans" cxnId="{97C49845-8116-47F2-B16D-5785834B0400}">
      <dgm:prSet/>
      <dgm:spPr/>
      <dgm:t>
        <a:bodyPr/>
        <a:lstStyle/>
        <a:p>
          <a:endParaRPr lang="ru-RU"/>
        </a:p>
      </dgm:t>
    </dgm:pt>
    <dgm:pt modelId="{76C6C6B8-0D23-4E86-B36D-41FB7719ED75}" type="sibTrans" cxnId="{97C49845-8116-47F2-B16D-5785834B0400}">
      <dgm:prSet/>
      <dgm:spPr/>
      <dgm:t>
        <a:bodyPr/>
        <a:lstStyle/>
        <a:p>
          <a:endParaRPr lang="ru-RU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 custScaleX="114224" custScaleY="95062" custLinFactNeighborX="-71" custLinFactNeighborY="-6211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9" custScaleX="106785" custScaleY="1660910" custLinFactY="-309358" custLinFactNeighborX="-4337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035FA-7D28-4AD2-8173-B5CAFD5CE192}" type="pres">
      <dgm:prSet presAssocID="{6E45EB35-D23A-4EE6-94D7-AAF2A3CEDA95}" presName="aSpace2" presStyleCnt="0"/>
      <dgm:spPr/>
    </dgm:pt>
    <dgm:pt modelId="{90F34C27-1D11-446A-93F3-1DB3A38FBA78}" type="pres">
      <dgm:prSet presAssocID="{15B489B0-E5DC-447C-9001-5688DCDDFB31}" presName="childNode" presStyleLbl="node1" presStyleIdx="1" presStyleCnt="9" custScaleX="133775" custScaleY="2000000" custLinFactY="-254757" custLinFactNeighborX="-56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68097" custScaleY="92592" custLinFactNeighborX="-6178" custLinFactNeighborY="-3704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2" presStyleCnt="9" custAng="0" custScaleX="62302" custScaleY="99897" custLinFactNeighborX="-5911" custLinFactNeighborY="-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 custScaleX="141495" custScaleY="94949" custLinFactNeighborX="-11292" custLinFactNeighborY="-3102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3" presStyleCnt="9" custScaleX="159525" custScaleY="858319" custLinFactY="-900000" custLinFactNeighborX="-14476" custLinFactNeighborY="-92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4" presStyleCnt="9" custScaleX="167552" custScaleY="798789" custLinFactY="-2505777" custLinFactNeighborX="-14618" custLinFactNeighborY="-2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F520397D-5520-4865-A7C2-CA908C2F8381}" type="pres">
      <dgm:prSet presAssocID="{48627B1F-E7CA-4FA5-A2E5-B7F69473E8D5}" presName="childNode" presStyleLbl="node1" presStyleIdx="5" presStyleCnt="9" custScaleX="174167" custScaleY="2000000" custLinFactY="-1358448" custLinFactNeighborX="-15466" custLinFactNeighborY="-1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36466-F69E-4FF5-861F-FC0898966C19}" type="pres">
      <dgm:prSet presAssocID="{48627B1F-E7CA-4FA5-A2E5-B7F69473E8D5}" presName="aSpace2" presStyleCnt="0"/>
      <dgm:spPr/>
    </dgm:pt>
    <dgm:pt modelId="{CE4354FE-4F83-425A-84AD-DF9284C83F7C}" type="pres">
      <dgm:prSet presAssocID="{ADF818C2-847B-4A84-86EF-0B4206AC8F8A}" presName="childNode" presStyleLbl="node1" presStyleIdx="6" presStyleCnt="9" custScaleX="164572" custScaleY="1203023" custLinFactY="-1100000" custLinFactNeighborX="-16108" custLinFactNeighborY="-1157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881D0-9EE5-416A-BE9C-A2EA88F781AE}" type="pres">
      <dgm:prSet presAssocID="{ADF818C2-847B-4A84-86EF-0B4206AC8F8A}" presName="aSpace2" presStyleCnt="0"/>
      <dgm:spPr/>
    </dgm:pt>
    <dgm:pt modelId="{35B7D5D1-F71F-48E8-A0FE-B43E58582BBB}" type="pres">
      <dgm:prSet presAssocID="{068DA6E8-B674-4055-9069-879C1D35814F}" presName="childNode" presStyleLbl="node1" presStyleIdx="7" presStyleCnt="9" custScaleX="168264" custScaleY="2000000" custLinFactY="-919724" custLinFactNeighborX="-18417" custLinFactNeighborY="-1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D20FF-758E-42A5-BF17-B61718204AF2}" type="pres">
      <dgm:prSet presAssocID="{068DA6E8-B674-4055-9069-879C1D35814F}" presName="aSpace2" presStyleCnt="0"/>
      <dgm:spPr/>
    </dgm:pt>
    <dgm:pt modelId="{EDF37CCC-110B-441C-B9B1-89FA3E984820}" type="pres">
      <dgm:prSet presAssocID="{6F8FC516-678A-4499-BF03-796E71844E3B}" presName="childNode" presStyleLbl="node1" presStyleIdx="8" presStyleCnt="9" custScaleX="163423" custScaleY="1751691" custLinFactY="-756836" custLinFactNeighborX="-16682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D76E4379-4BA1-4795-ACF0-F658D1EAFFD0}" type="presOf" srcId="{068DA6E8-B674-4055-9069-879C1D35814F}" destId="{35B7D5D1-F71F-48E8-A0FE-B43E58582BBB}" srcOrd="0" destOrd="0" presId="urn:microsoft.com/office/officeart/2005/8/layout/lProcess2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97C49845-8116-47F2-B16D-5785834B0400}" srcId="{16830507-7D57-4F55-89A3-FCA162AB9D7D}" destId="{068DA6E8-B674-4055-9069-879C1D35814F}" srcOrd="4" destOrd="0" parTransId="{FB531A79-F91F-4721-A784-CC8342E8F57C}" sibTransId="{76C6C6B8-0D23-4E86-B36D-41FB7719ED75}"/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673E9CEF-1F02-42F3-BAA5-BB14300D1CDD}" type="presOf" srcId="{48627B1F-E7CA-4FA5-A2E5-B7F69473E8D5}" destId="{F520397D-5520-4865-A7C2-CA908C2F8381}" srcOrd="0" destOrd="0" presId="urn:microsoft.com/office/officeart/2005/8/layout/lProcess2"/>
    <dgm:cxn modelId="{A8F625C7-A94A-4B26-A48B-711C0FE0DBAB}" type="presOf" srcId="{6F8FC516-678A-4499-BF03-796E71844E3B}" destId="{EDF37CCC-110B-441C-B9B1-89FA3E984820}" srcOrd="0" destOrd="0" presId="urn:microsoft.com/office/officeart/2005/8/layout/lProcess2"/>
    <dgm:cxn modelId="{E35D8193-1411-4C4F-9418-3A75A1A97518}" srcId="{16830507-7D57-4F55-89A3-FCA162AB9D7D}" destId="{ADF818C2-847B-4A84-86EF-0B4206AC8F8A}" srcOrd="3" destOrd="0" parTransId="{DB5B216B-CAD8-44BE-8816-027986FDE3B9}" sibTransId="{312B0D9C-F60C-4369-BC16-916D7C2DA26C}"/>
    <dgm:cxn modelId="{74066E60-C807-48DE-A07A-2775F78D0A10}" srcId="{16830507-7D57-4F55-89A3-FCA162AB9D7D}" destId="{48627B1F-E7CA-4FA5-A2E5-B7F69473E8D5}" srcOrd="2" destOrd="0" parTransId="{33BCAB70-C878-43B8-9803-BB1B40E0AFA1}" sibTransId="{4F9E241C-EA0B-4313-B7EC-382FA9C34ED2}"/>
    <dgm:cxn modelId="{8EC52503-B027-4C05-BF44-EE095C35AEB9}" type="presOf" srcId="{15B489B0-E5DC-447C-9001-5688DCDDFB31}" destId="{90F34C27-1D11-446A-93F3-1DB3A38FBA78}" srcOrd="0" destOrd="0" presId="urn:microsoft.com/office/officeart/2005/8/layout/lProcess2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8B5B9CC5-02B4-49C0-A5F0-80F0111DF956}" srcId="{16830507-7D57-4F55-89A3-FCA162AB9D7D}" destId="{6F8FC516-678A-4499-BF03-796E71844E3B}" srcOrd="5" destOrd="0" parTransId="{5FBEB020-2E31-4FC3-9BB4-F85B8E2B8848}" sibTransId="{65671902-4700-45F7-9D07-4E47542FCA8C}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B88AE251-259C-4DAE-B864-13B57607CD41}" srcId="{7B2F4376-2505-4BA9-A5D6-6421F7D8606D}" destId="{F1FC5F43-2E53-453E-BA1E-455B2BD00301}" srcOrd="0" destOrd="0" parTransId="{B86E772B-79C9-4FA1-BA31-03684F99AF07}" sibTransId="{04765D81-77C2-45BB-9BD4-ECE67F1BCC7C}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453A0D51-4DE7-4C8E-ADF8-7680FA859AF7}" srcId="{7399D775-698E-48B9-B3C2-AB4A278D454D}" destId="{15B489B0-E5DC-447C-9001-5688DCDDFB31}" srcOrd="1" destOrd="0" parTransId="{0F821ED7-E053-4174-8199-AB284BAA7166}" sibTransId="{BF4A0CD7-B34E-40E7-95D8-05B83D7DE429}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74D7459E-B216-4DA3-ACDB-62A17F9C59BC}" type="presParOf" srcId="{280DD908-BFA5-4D2D-8887-FD2A2323AC9E}" destId="{307035FA-7D28-4AD2-8173-B5CAFD5CE192}" srcOrd="1" destOrd="0" presId="urn:microsoft.com/office/officeart/2005/8/layout/lProcess2"/>
    <dgm:cxn modelId="{7E91DD42-6898-42ED-B556-52C253C4375C}" type="presParOf" srcId="{280DD908-BFA5-4D2D-8887-FD2A2323AC9E}" destId="{90F34C27-1D11-446A-93F3-1DB3A38FBA78}" srcOrd="2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E2C287A-FAFB-4120-A4DC-9158713E4F8F}" type="presParOf" srcId="{9F6ADCAF-6130-42B5-91FE-63E729A3161D}" destId="{45C300AE-3278-47DB-953F-7A87CFE762BF}" srcOrd="0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AE9250B5-BEA0-4C35-9675-BA6858F71CBB}" type="presParOf" srcId="{68A5ECDF-7389-47FB-87E3-2B1E42172F74}" destId="{F520397D-5520-4865-A7C2-CA908C2F8381}" srcOrd="4" destOrd="0" presId="urn:microsoft.com/office/officeart/2005/8/layout/lProcess2"/>
    <dgm:cxn modelId="{9844ABF6-F79A-43F6-B038-B630D380DBAC}" type="presParOf" srcId="{68A5ECDF-7389-47FB-87E3-2B1E42172F74}" destId="{C8536466-F69E-4FF5-861F-FC0898966C19}" srcOrd="5" destOrd="0" presId="urn:microsoft.com/office/officeart/2005/8/layout/lProcess2"/>
    <dgm:cxn modelId="{869C509B-45B2-44AA-8787-15688905A252}" type="presParOf" srcId="{68A5ECDF-7389-47FB-87E3-2B1E42172F74}" destId="{CE4354FE-4F83-425A-84AD-DF9284C83F7C}" srcOrd="6" destOrd="0" presId="urn:microsoft.com/office/officeart/2005/8/layout/lProcess2"/>
    <dgm:cxn modelId="{28DE00AA-0921-4544-BC17-E0F43E48A6D7}" type="presParOf" srcId="{68A5ECDF-7389-47FB-87E3-2B1E42172F74}" destId="{A78881D0-9EE5-416A-BE9C-A2EA88F781AE}" srcOrd="7" destOrd="0" presId="urn:microsoft.com/office/officeart/2005/8/layout/lProcess2"/>
    <dgm:cxn modelId="{BDA830FD-50F1-4EA2-8E08-39709B459A72}" type="presParOf" srcId="{68A5ECDF-7389-47FB-87E3-2B1E42172F74}" destId="{35B7D5D1-F71F-48E8-A0FE-B43E58582BBB}" srcOrd="8" destOrd="0" presId="urn:microsoft.com/office/officeart/2005/8/layout/lProcess2"/>
    <dgm:cxn modelId="{A83BB79D-2C02-4A35-89F8-D70F1908AD39}" type="presParOf" srcId="{68A5ECDF-7389-47FB-87E3-2B1E42172F74}" destId="{F4FD20FF-758E-42A5-BF17-B61718204AF2}" srcOrd="9" destOrd="0" presId="urn:microsoft.com/office/officeart/2005/8/layout/lProcess2"/>
    <dgm:cxn modelId="{4947BAF4-E7AA-4E6D-BA8D-FCDB8240065D}" type="presParOf" srcId="{68A5ECDF-7389-47FB-87E3-2B1E42172F74}" destId="{EDF37CCC-110B-441C-B9B1-89FA3E984820}" srcOrd="10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029" y="0"/>
        <a:ext cx="3981013" cy="536278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8484" y="0"/>
        <a:ext cx="3830541" cy="546312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0"/>
        <a:ext cx="4666118" cy="939053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0" y="0"/>
        <a:ext cx="3110745" cy="939053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933594"/>
        <a:ext cx="4661561" cy="939053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3797" y="1033101"/>
        <a:ext cx="3107707" cy="9679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38063" y="296785"/>
          <a:ext cx="1928979" cy="1335409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8063" y="296785"/>
        <a:ext cx="1928979" cy="1335409"/>
      </dsp:txXfrm>
    </dsp:sp>
    <dsp:sp modelId="{F721C7DA-5BAD-4359-8EA1-FED75A13117D}">
      <dsp:nvSpPr>
        <dsp:cNvPr id="0" name=""/>
        <dsp:cNvSpPr/>
      </dsp:nvSpPr>
      <dsp:spPr>
        <a:xfrm rot="5400000">
          <a:off x="4239494" y="-2308323"/>
          <a:ext cx="1368802" cy="6319989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 на сидр, </a:t>
          </a:r>
          <a:r>
            <a:rPr lang="ru-RU" sz="1600" b="1" kern="1200" dirty="0" err="1" smtClean="0"/>
            <a:t>пуаре</a:t>
          </a:r>
          <a:r>
            <a:rPr lang="ru-RU" sz="1600" b="1" kern="1200" dirty="0" smtClean="0"/>
            <a:t>, медовуху;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4239494" y="-2308323"/>
        <a:ext cx="1368802" cy="6319989"/>
      </dsp:txXfrm>
    </dsp:sp>
    <dsp:sp modelId="{CD187842-0613-471F-BE65-5241B8C1D879}">
      <dsp:nvSpPr>
        <dsp:cNvPr id="0" name=""/>
        <dsp:cNvSpPr/>
      </dsp:nvSpPr>
      <dsp:spPr>
        <a:xfrm rot="5400000">
          <a:off x="-150975" y="2191837"/>
          <a:ext cx="1872700" cy="13627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50975" y="2191837"/>
        <a:ext cx="1872700" cy="1362711"/>
      </dsp:txXfrm>
    </dsp:sp>
    <dsp:sp modelId="{7C21BC16-FB2B-4788-BF5D-4361D883DF18}">
      <dsp:nvSpPr>
        <dsp:cNvPr id="0" name=""/>
        <dsp:cNvSpPr/>
      </dsp:nvSpPr>
      <dsp:spPr>
        <a:xfrm rot="5400000">
          <a:off x="3988560" y="-532195"/>
          <a:ext cx="1697483" cy="6218253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оказания платных услуг (работ) и компенсации затрат государству;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5400000">
        <a:off x="3988560" y="-532195"/>
        <a:ext cx="1697483" cy="6218253"/>
      </dsp:txXfrm>
    </dsp:sp>
    <dsp:sp modelId="{53A21676-D815-483C-B194-9EF0787EA493}">
      <dsp:nvSpPr>
        <dsp:cNvPr id="0" name=""/>
        <dsp:cNvSpPr/>
      </dsp:nvSpPr>
      <dsp:spPr>
        <a:xfrm rot="5400000">
          <a:off x="83563" y="3588849"/>
          <a:ext cx="1577781" cy="1456865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83563" y="3588849"/>
        <a:ext cx="1577781" cy="1456865"/>
      </dsp:txXfrm>
    </dsp:sp>
    <dsp:sp modelId="{FE457F36-B053-44D9-91F4-A009CB613B5F}">
      <dsp:nvSpPr>
        <dsp:cNvPr id="0" name=""/>
        <dsp:cNvSpPr/>
      </dsp:nvSpPr>
      <dsp:spPr>
        <a:xfrm rot="5400000">
          <a:off x="3351019" y="1977598"/>
          <a:ext cx="1095880" cy="434149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5400000">
        <a:off x="3351019" y="1977598"/>
        <a:ext cx="1095880" cy="4341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1FB140-E828-442B-A845-6DA6E1B157EE}">
      <dsp:nvSpPr>
        <dsp:cNvPr id="0" name=""/>
        <dsp:cNvSpPr/>
      </dsp:nvSpPr>
      <dsp:spPr>
        <a:xfrm>
          <a:off x="1243" y="0"/>
          <a:ext cx="2474259" cy="55446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«Жилищное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807,88 </a:t>
          </a:r>
          <a:r>
            <a:rPr lang="ru-RU" sz="1500" b="1" kern="1200" dirty="0" smtClean="0"/>
            <a:t>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1243" y="0"/>
        <a:ext cx="2474259" cy="1663389"/>
      </dsp:txXfrm>
    </dsp:sp>
    <dsp:sp modelId="{02BA18B2-6F33-4713-8592-481FF32EA9E3}">
      <dsp:nvSpPr>
        <dsp:cNvPr id="0" name=""/>
        <dsp:cNvSpPr/>
      </dsp:nvSpPr>
      <dsp:spPr>
        <a:xfrm>
          <a:off x="239507" y="1368152"/>
          <a:ext cx="1850495" cy="1712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1"/>
              </a:solidFill>
            </a:rPr>
            <a:t>Уплата взноса на капитальный ремонт общего имущества в многоквартирных </a:t>
          </a:r>
          <a:r>
            <a:rPr lang="ru-RU" sz="1200" kern="1200" baseline="0" dirty="0" smtClean="0">
              <a:solidFill>
                <a:schemeClr val="tx1"/>
              </a:solidFill>
            </a:rPr>
            <a:t>домах</a:t>
          </a:r>
          <a:r>
            <a:rPr lang="ru-RU" sz="1200" kern="1200" baseline="0" dirty="0" smtClean="0">
              <a:solidFill>
                <a:schemeClr val="tx1"/>
              </a:solidFill>
            </a:rPr>
            <a:t>, принадлежащего муниципальному образованию Павловское – </a:t>
          </a:r>
          <a:r>
            <a:rPr lang="ru-RU" sz="1200" b="1" kern="1200" baseline="0" dirty="0" smtClean="0">
              <a:solidFill>
                <a:schemeClr val="tx1"/>
              </a:solidFill>
            </a:rPr>
            <a:t>181,39 </a:t>
          </a:r>
          <a:r>
            <a:rPr lang="ru-RU" sz="1200" b="1" kern="1200" baseline="0" dirty="0" smtClean="0">
              <a:solidFill>
                <a:schemeClr val="tx1"/>
              </a:solidFill>
            </a:rPr>
            <a:t>тыс.руб.</a:t>
          </a:r>
          <a:endParaRPr lang="ru-RU" sz="1200" b="1" kern="1200" baseline="0" dirty="0">
            <a:solidFill>
              <a:schemeClr val="tx1"/>
            </a:solidFill>
          </a:endParaRPr>
        </a:p>
      </dsp:txBody>
      <dsp:txXfrm>
        <a:off x="239507" y="1368152"/>
        <a:ext cx="1850495" cy="1712194"/>
      </dsp:txXfrm>
    </dsp:sp>
    <dsp:sp modelId="{90F34C27-1D11-446A-93F3-1DB3A38FBA78}">
      <dsp:nvSpPr>
        <dsp:cNvPr id="0" name=""/>
        <dsp:cNvSpPr/>
      </dsp:nvSpPr>
      <dsp:spPr>
        <a:xfrm>
          <a:off x="79836" y="3168352"/>
          <a:ext cx="2318210" cy="2061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1"/>
              </a:solidFill>
            </a:rPr>
            <a:t>Субсидия на оказание дополнительной помощи при возникновении неотложной необходимости проведения капитального ремонта общего имущества МКД– </a:t>
          </a:r>
          <a:r>
            <a:rPr lang="ru-RU" sz="1200" b="1" kern="1200" baseline="0" dirty="0" smtClean="0">
              <a:solidFill>
                <a:schemeClr val="tx1"/>
              </a:solidFill>
            </a:rPr>
            <a:t>626,49 тыс.руб.</a:t>
          </a:r>
          <a:endParaRPr lang="ru-RU" sz="1200" b="1" kern="1200" baseline="0" dirty="0">
            <a:solidFill>
              <a:schemeClr val="tx1"/>
            </a:solidFill>
          </a:endParaRPr>
        </a:p>
      </dsp:txBody>
      <dsp:txXfrm>
        <a:off x="79836" y="3168352"/>
        <a:ext cx="2318210" cy="2061754"/>
      </dsp:txXfrm>
    </dsp:sp>
    <dsp:sp modelId="{7A044CD0-97B4-4732-9EEF-2F36F95C78FC}">
      <dsp:nvSpPr>
        <dsp:cNvPr id="0" name=""/>
        <dsp:cNvSpPr/>
      </dsp:nvSpPr>
      <dsp:spPr>
        <a:xfrm>
          <a:off x="2505677" y="0"/>
          <a:ext cx="1475081" cy="54005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  <a:r>
            <a:rPr lang="ru-R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«Коммунальное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574,60 </a:t>
          </a:r>
          <a:r>
            <a:rPr lang="ru-RU" sz="1500" b="1" kern="1200" dirty="0" smtClean="0"/>
            <a:t>тыс. руб.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>
        <a:off x="2505677" y="0"/>
        <a:ext cx="1475081" cy="1620169"/>
      </dsp:txXfrm>
    </dsp:sp>
    <dsp:sp modelId="{45C300AE-3278-47DB-953F-7A87CFE762BF}">
      <dsp:nvSpPr>
        <dsp:cNvPr id="0" name=""/>
        <dsp:cNvSpPr/>
      </dsp:nvSpPr>
      <dsp:spPr>
        <a:xfrm>
          <a:off x="2734789" y="1397267"/>
          <a:ext cx="1079642" cy="3787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в области коммунального хозяйства в рамках </a:t>
          </a:r>
          <a:r>
            <a:rPr lang="ru-RU" sz="1200" kern="1200" dirty="0" err="1" smtClean="0">
              <a:solidFill>
                <a:schemeClr val="tx1"/>
              </a:solidFill>
            </a:rPr>
            <a:t>непрограммных</a:t>
          </a:r>
          <a:r>
            <a:rPr lang="ru-RU" sz="1200" kern="1200" dirty="0" smtClean="0">
              <a:solidFill>
                <a:schemeClr val="tx1"/>
              </a:solidFill>
            </a:rPr>
            <a:t> расходов (Закупка </a:t>
          </a:r>
          <a:r>
            <a:rPr lang="ru-RU" sz="1200" kern="1200" dirty="0" err="1" smtClean="0">
              <a:solidFill>
                <a:schemeClr val="tx1"/>
              </a:solidFill>
            </a:rPr>
            <a:t>товаров,работ</a:t>
          </a:r>
          <a:r>
            <a:rPr lang="ru-RU" sz="1200" kern="1200" dirty="0" smtClean="0">
              <a:solidFill>
                <a:schemeClr val="tx1"/>
              </a:solidFill>
            </a:rPr>
            <a:t> и услуг для государственных (муниципальных) нужд)  – </a:t>
          </a:r>
          <a:r>
            <a:rPr lang="ru-RU" sz="1200" b="1" kern="1200" dirty="0" smtClean="0">
              <a:solidFill>
                <a:schemeClr val="tx1"/>
              </a:solidFill>
            </a:rPr>
            <a:t>574,60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</a:endParaRPr>
        </a:p>
      </dsp:txBody>
      <dsp:txXfrm>
        <a:off x="2734789" y="1397267"/>
        <a:ext cx="1079642" cy="3787316"/>
      </dsp:txXfrm>
    </dsp:sp>
    <dsp:sp modelId="{027071A5-03A5-48B4-B0B7-498886322CA0}">
      <dsp:nvSpPr>
        <dsp:cNvPr id="0" name=""/>
        <dsp:cNvSpPr/>
      </dsp:nvSpPr>
      <dsp:spPr>
        <a:xfrm>
          <a:off x="4032443" y="0"/>
          <a:ext cx="3064989" cy="5538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«Благоустройство» –    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6818,98 </a:t>
          </a:r>
          <a:r>
            <a:rPr lang="ru-RU" sz="1500" b="1" kern="1200" dirty="0" smtClean="0"/>
            <a:t>тыс. руб.</a:t>
          </a:r>
          <a:endParaRPr lang="ru-RU" sz="1500" b="1" kern="1200" dirty="0"/>
        </a:p>
      </dsp:txBody>
      <dsp:txXfrm>
        <a:off x="4032443" y="0"/>
        <a:ext cx="3064989" cy="1661412"/>
      </dsp:txXfrm>
    </dsp:sp>
    <dsp:sp modelId="{D6732C26-C81D-4024-84F0-8B1DF34DAEE4}">
      <dsp:nvSpPr>
        <dsp:cNvPr id="0" name=""/>
        <dsp:cNvSpPr/>
      </dsp:nvSpPr>
      <dsp:spPr>
        <a:xfrm>
          <a:off x="4176463" y="1296144"/>
          <a:ext cx="2764436" cy="374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2916,44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176463" y="1296144"/>
        <a:ext cx="2764436" cy="374385"/>
      </dsp:txXfrm>
    </dsp:sp>
    <dsp:sp modelId="{5FC1CCE3-9B5C-4EEB-9D61-5B09925B04BE}">
      <dsp:nvSpPr>
        <dsp:cNvPr id="0" name=""/>
        <dsp:cNvSpPr/>
      </dsp:nvSpPr>
      <dsp:spPr>
        <a:xfrm>
          <a:off x="4104452" y="864096"/>
          <a:ext cx="2903537" cy="348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000" b="1" kern="1200" dirty="0" smtClean="0">
              <a:solidFill>
                <a:schemeClr val="tx1"/>
              </a:solidFill>
            </a:rPr>
            <a:t>3090,17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104452" y="864096"/>
        <a:ext cx="2903537" cy="348419"/>
      </dsp:txXfrm>
    </dsp:sp>
    <dsp:sp modelId="{F520397D-5520-4865-A7C2-CA908C2F8381}">
      <dsp:nvSpPr>
        <dsp:cNvPr id="0" name=""/>
        <dsp:cNvSpPr/>
      </dsp:nvSpPr>
      <dsp:spPr>
        <a:xfrm>
          <a:off x="4032441" y="1800200"/>
          <a:ext cx="3018170" cy="872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годы»– </a:t>
          </a:r>
          <a:r>
            <a:rPr lang="ru-RU" sz="1000" b="1" kern="1200" dirty="0" smtClean="0">
              <a:solidFill>
                <a:schemeClr val="tx1"/>
              </a:solidFill>
            </a:rPr>
            <a:t>273,70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032441" y="1800200"/>
        <a:ext cx="3018170" cy="872369"/>
      </dsp:txXfrm>
    </dsp:sp>
    <dsp:sp modelId="{CE4354FE-4F83-425A-84AD-DF9284C83F7C}">
      <dsp:nvSpPr>
        <dsp:cNvPr id="0" name=""/>
        <dsp:cNvSpPr/>
      </dsp:nvSpPr>
      <dsp:spPr>
        <a:xfrm>
          <a:off x="4104452" y="2808312"/>
          <a:ext cx="2851897" cy="52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Расходы на обеспечение мер на содержания мест захоронения–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170,00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104452" y="2808312"/>
        <a:ext cx="2851897" cy="524740"/>
      </dsp:txXfrm>
    </dsp:sp>
    <dsp:sp modelId="{35B7D5D1-F71F-48E8-A0FE-B43E58582BBB}">
      <dsp:nvSpPr>
        <dsp:cNvPr id="0" name=""/>
        <dsp:cNvSpPr/>
      </dsp:nvSpPr>
      <dsp:spPr>
        <a:xfrm>
          <a:off x="4032449" y="3428938"/>
          <a:ext cx="2915876" cy="872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  - 322,70 тыс.руб.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032449" y="3428938"/>
        <a:ext cx="2915876" cy="872369"/>
      </dsp:txXfrm>
    </dsp:sp>
    <dsp:sp modelId="{EDF37CCC-110B-441C-B9B1-89FA3E984820}">
      <dsp:nvSpPr>
        <dsp:cNvPr id="0" name=""/>
        <dsp:cNvSpPr/>
      </dsp:nvSpPr>
      <dsp:spPr>
        <a:xfrm>
          <a:off x="4104461" y="4392488"/>
          <a:ext cx="2831985" cy="764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Расходы на осуществление строительного контроля за ходом выполнения работ по созданию мест (площадок) для накопления твердых коммунальных отходов  - 45,97 тыс.руб.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104461" y="4392488"/>
        <a:ext cx="2831985" cy="764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7664" y="1412776"/>
            <a:ext cx="6408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spc="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БЮДЖЕТА </a:t>
            </a: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ДЛЯ ГРАЖДАН</a:t>
            </a: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ЗА 2022 ГОД</a:t>
            </a:r>
            <a:endParaRPr lang="ru-RU" sz="54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Муниципальное образование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Павловское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Павловское, 2023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авловское СП_герб цвет с вч с кор"/>
          <p:cNvPicPr>
            <a:picLocks noChangeAspect="1" noChangeArrowheads="1"/>
          </p:cNvPicPr>
          <p:nvPr/>
        </p:nvPicPr>
        <p:blipFill>
          <a:blip r:embed="rId2" cstate="print"/>
          <a:srcRect l="18231" t="29413" r="20998" b="3017"/>
          <a:stretch>
            <a:fillRect/>
          </a:stretch>
        </p:blipFill>
        <p:spPr bwMode="auto">
          <a:xfrm>
            <a:off x="467544" y="188639"/>
            <a:ext cx="1512168" cy="2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04664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700808"/>
          <a:ext cx="8352928" cy="3765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01670"/>
                <a:gridCol w="15512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88782,74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13387,33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от других бюджетов бюджетной системы  Российской Федерации (межбюджетные субсидии)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66233,40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8381,24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114182,77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281" y="1052736"/>
          <a:ext cx="911171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217523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 2022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ОБЩЕГОСУДАРСТВЕННЫЕ РАСХОДЫ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52736"/>
            <a:ext cx="4104456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Расходы на выплаты по оплате труда муниципальных органов –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3257,80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420888"/>
            <a:ext cx="4104456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Поощрение региональных и управленческих команд за достижение показателей деятельности органов исполнительной власти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75,20 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636912"/>
            <a:ext cx="4068960" cy="1584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Финансовое обеспечение мероприятий по временному социально-бытовому обустройству граждан, прибывающих из Донецкой Народной Республики и Луганской Народной </a:t>
            </a:r>
            <a:r>
              <a:rPr lang="ru-RU" sz="1400" dirty="0" err="1" smtClean="0">
                <a:solidFill>
                  <a:schemeClr val="tx1"/>
                </a:solidFill>
              </a:rPr>
              <a:t>Республици</a:t>
            </a:r>
            <a:r>
              <a:rPr lang="ru-RU" sz="1400" dirty="0" smtClean="0">
                <a:solidFill>
                  <a:schemeClr val="tx1"/>
                </a:solidFill>
              </a:rPr>
              <a:t> и находящихся в пунктах временного размещения–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5461,19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908720"/>
            <a:ext cx="4104456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Расходы на обеспечение функций Территориальной избирательной комиссии Суздальского района–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495,00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933056"/>
            <a:ext cx="4176464" cy="19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Прочие общегосударственные расходы –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2730,95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4437112"/>
            <a:ext cx="4176464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Подготовка пункта временного размещения населения–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1340,00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239,60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239,60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деятельности –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103,74 тыс. руб.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012160" y="3429000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4509120"/>
            <a:ext cx="4032448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по пожарной безопасности 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96,24 тыс. руб.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475656" y="3429000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509120"/>
            <a:ext cx="360040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безопасности людей на водных объектах–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7,50 тыс. руб.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48680"/>
            <a:ext cx="4320480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направления деятельности –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910,61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1916832"/>
            <a:ext cx="1656184" cy="504056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420888"/>
            <a:ext cx="43204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25,41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933056"/>
            <a:ext cx="43204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Дорожное хозяйство–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250,00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851920" y="3429000"/>
            <a:ext cx="1656184" cy="504056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707904" y="4941168"/>
            <a:ext cx="1656184" cy="504056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5445224"/>
            <a:ext cx="43204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Другие вопросы в области национальной экономики–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635,20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836712"/>
          <a:ext cx="734481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452320" y="836712"/>
            <a:ext cx="1368152" cy="5544631"/>
            <a:chOff x="2118866" y="144016"/>
            <a:chExt cx="1676700" cy="55446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18866" y="144016"/>
              <a:ext cx="1676700" cy="5544631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175277" y="144016"/>
              <a:ext cx="1345139" cy="1944216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Подраздел</a:t>
              </a:r>
              <a:endParaRPr lang="ru-RU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«Другие вопросы в области жилищно-коммунального хозяйства» –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10852,41 тыс. руб.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52320" y="3212976"/>
            <a:ext cx="1314394" cy="2795789"/>
            <a:chOff x="7252519" y="3055448"/>
            <a:chExt cx="2116604" cy="378253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252519" y="3525618"/>
              <a:ext cx="2116604" cy="33123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</a:rPr>
                <a:t>Расходы на обеспечение деятельности (оказание услуг) МКУ "Павловское"  -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1"/>
                  </a:solidFill>
                </a:rPr>
                <a:t>10852,41 тыс. руб</a:t>
              </a:r>
              <a:r>
                <a:rPr lang="ru-RU" sz="1400" dirty="0" smtClean="0">
                  <a:solidFill>
                    <a:schemeClr val="tx1"/>
                  </a:solidFill>
                </a:rPr>
                <a:t>.</a:t>
              </a:r>
            </a:p>
            <a:p>
              <a:endParaRPr lang="ru-RU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7275588" y="3055448"/>
              <a:ext cx="2008580" cy="1414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«Культура»  –   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78999,28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1253076" y="2774370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294206" y="2774942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73016"/>
            <a:ext cx="165618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культуры–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163,00 тыс.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573016"/>
            <a:ext cx="2736304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Повышение оплаты труда работников бюджетной сферы в соответствии с указами Президента Российской Федерации от 07 мая 2012 года №597, от 01 июня 2012 года №761 (Расходы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фондами) –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1980,00 тыс.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573016"/>
            <a:ext cx="1512168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обеспечение деятельности (оказание услуг) МКУК "Павловский </a:t>
            </a:r>
            <a:r>
              <a:rPr lang="ru-RU" sz="1400" dirty="0" err="1" smtClean="0">
                <a:solidFill>
                  <a:schemeClr val="tx1"/>
                </a:solidFill>
              </a:rPr>
              <a:t>культурно-досуговый</a:t>
            </a:r>
            <a:r>
              <a:rPr lang="ru-RU" sz="1400" dirty="0" smtClean="0">
                <a:solidFill>
                  <a:schemeClr val="tx1"/>
                </a:solidFill>
              </a:rPr>
              <a:t> центр"–</a:t>
            </a:r>
            <a:r>
              <a:rPr lang="ru-RU" sz="1400" b="1" dirty="0" smtClean="0">
                <a:solidFill>
                  <a:schemeClr val="tx1"/>
                </a:solidFill>
              </a:rPr>
              <a:t>11304,52 тыс. руб.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771800" y="2852936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2852936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3573016"/>
            <a:ext cx="2376264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Мероприятия по муниципальной программе "Развитие культуры на территории муниципального образования Павловское на 2022-2024 годы« – </a:t>
            </a:r>
            <a:r>
              <a:rPr lang="ru-RU" sz="1400" b="1" dirty="0" smtClean="0">
                <a:solidFill>
                  <a:schemeClr val="tx1"/>
                </a:solidFill>
              </a:rPr>
              <a:t>65551,76 тыс. руб.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196752"/>
            <a:ext cx="3888432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«Социальное обеспечение»–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62,40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17171" y="291838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438220" y="291895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к государственным пенсиям муниципальным служащим–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62,40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861048"/>
            <a:ext cx="374441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Мероприятия по обеспечению жильем по муниципальной программе "Обеспечение жильем молодых семей муниципального образования Павловское  на 2021 - 2025 годы«–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623,53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196752"/>
            <a:ext cx="3816424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«Охрана семьи и детства»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623,53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Колбина С.В\культура\для буклета\фото красивая деревня\Брутов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3556306" cy="22691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муниципального образования Павловское сельское поселение 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Суздальского района Владимирской области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601273, Владимирская область, Суздальский район, с. Павловское, ул. Школьная, 17а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8(49231) 7-22-30, 7-22-81, 7-22-97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pavlovskoe_sp@mail.ru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СПАСИБО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Z:\Колбина С.В\культура\фото красивая деревня\улово\Улово фото\2472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3393497" cy="2280814"/>
          </a:xfrm>
          <a:prstGeom prst="rect">
            <a:avLst/>
          </a:prstGeom>
          <a:noFill/>
        </p:spPr>
      </p:pic>
      <p:pic>
        <p:nvPicPr>
          <p:cNvPr id="1028" name="Picture 4" descr="Z:\Колбина С.В\культура\для буклета\фото красивая деревня\Садовый площадь.JPG"/>
          <p:cNvPicPr>
            <a:picLocks noChangeAspect="1" noChangeArrowheads="1"/>
          </p:cNvPicPr>
          <p:nvPr/>
        </p:nvPicPr>
        <p:blipFill>
          <a:blip r:embed="rId4" cstate="print"/>
          <a:srcRect t="6276" r="1160"/>
          <a:stretch>
            <a:fillRect/>
          </a:stretch>
        </p:blipFill>
        <p:spPr bwMode="auto">
          <a:xfrm>
            <a:off x="179512" y="692696"/>
            <a:ext cx="3312368" cy="2355702"/>
          </a:xfrm>
          <a:prstGeom prst="rect">
            <a:avLst/>
          </a:prstGeom>
          <a:noFill/>
        </p:spPr>
      </p:pic>
      <p:pic>
        <p:nvPicPr>
          <p:cNvPr id="1026" name="Picture 2" descr="Z:\ФОТОГРАФИИ\Фото 2020\фото памятников после ремонта 2020\Садовый\IMG-8a27fa9826efc9078f98ef469ec65d4a-V.jpg"/>
          <p:cNvPicPr>
            <a:picLocks noChangeAspect="1" noChangeArrowheads="1"/>
          </p:cNvPicPr>
          <p:nvPr/>
        </p:nvPicPr>
        <p:blipFill>
          <a:blip r:embed="rId5" cstate="print"/>
          <a:srcRect b="19643"/>
          <a:stretch>
            <a:fillRect/>
          </a:stretch>
        </p:blipFill>
        <p:spPr bwMode="auto">
          <a:xfrm>
            <a:off x="6156176" y="404664"/>
            <a:ext cx="2448272" cy="2623149"/>
          </a:xfrm>
          <a:prstGeom prst="rect">
            <a:avLst/>
          </a:prstGeom>
          <a:noFill/>
        </p:spPr>
      </p:pic>
      <p:pic>
        <p:nvPicPr>
          <p:cNvPr id="1031" name="Picture 7" descr="X:\Шумакова\фото\фото Администрация МО Павловско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844824"/>
            <a:ext cx="4032448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4046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Павловского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 муниципального 	образования Павловское сельское поселение представляет Вам «Бюджет для граждан», созданный для обеспечения прозрачности и открытости бюджетного процесса.  </a:t>
            </a: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Павловского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94116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муниципального образования Павловское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Е.Н.Хусаинова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Владелец\Desktop\_pavlovskoe_karta_gradostroitel-naya.jpg"/>
          <p:cNvPicPr>
            <a:picLocks noChangeAspect="1" noChangeArrowheads="1"/>
          </p:cNvPicPr>
          <p:nvPr/>
        </p:nvPicPr>
        <p:blipFill>
          <a:blip r:embed="rId3" cstate="print"/>
          <a:srcRect l="801" t="8001" r="11600" b="5901"/>
          <a:stretch>
            <a:fillRect/>
          </a:stretch>
        </p:blipFill>
        <p:spPr bwMode="auto">
          <a:xfrm>
            <a:off x="179512" y="1196752"/>
            <a:ext cx="301292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ОПИСАНИЕ АДМИНИСТРАТИВНОГО-ТЕРРИТОРИАЛЬНОГО ДЕЛЕНИЯ МУНИЦИПАЛЬНОГО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   образование   Павловское   сельское   поселение   Суздальского   района Владимирской области образовано в 2005 году (нормативный акт № 6503 от 16.05.2005 г.).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муниципального образования Павловское сельское поселение установлены законом Владимирской области от 26.11.2004 г. № 190-03 «О наделении муниципального образования Суздальский   район   статусом   муниципального  района   и   соответствующим статусом муниципальных образований в его составе и установлении их границ»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Павловское сельское поселение Суздальского района Владимирской области имеет статус сельского поселения, установленный вышеуказанным областным законом в соответствии с пунктом 1 части 1 статьи 85 Федерального закона от 06.10.03 г. № 131-ФЗ « Об общих принципах организации местного самоуправления в РФ». После вступления в силу Федерального закона № 131-ФЗ в муниципальное образование вошли три сельских округа Павловский, Садовый,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Порецкий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которые включили в себя 22 населенных пункта численностью населения около 8 тысяч человек.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Конституции РФ население муниципального образования Павловское сельское поселение осуществляет местное самоуправление в соответствии с Федеральными законами , Законами Владимирской области и Уставом муниципального образования Павловское сельское поселение.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самоуправление, как выражение власти народа составляет одну из основ конституционного строя Российской Федерации.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– документ, содержащий основные положения решения Совета народных депутатов муниципального образования Павловское сельское поселение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548" y="0"/>
            <a:ext cx="3522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МУНИЦИПАЛЬНОГО ОБРАЗОВАНИЯ ПАВЛОВСКОЕ СЕЛЬСКОЕ ПОСЕЛЕНИЕ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ЗА 2022 ГОД СОСТАВИЛИ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1052736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851920" y="1484784"/>
          <a:ext cx="48965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352928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ДОХОДЫ И РАСХОДЫ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МУНИЦИПАЛЬНОГО ОБРАЗОВАНИЯ ПАВЛОВСКОЕ СЕЛЬСКОЕ ПОСЕЛЕНИЕ, тыс.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692696"/>
          <a:ext cx="8280921" cy="5693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3057"/>
                <a:gridCol w="1638932"/>
                <a:gridCol w="1638932"/>
              </a:tblGrid>
              <a:tr h="3009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2022 год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всего,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116532,96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114182,77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25401,42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25400,03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91131,54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88782,74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</a:t>
                      </a:r>
                      <a:r>
                        <a:rPr lang="ru-RU" sz="1400" dirty="0" smtClean="0"/>
                        <a:t>всего, в том числе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118198,32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113353,82</a:t>
                      </a:r>
                      <a:endParaRPr lang="ru-RU" sz="1400" b="1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16777,53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13360,14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239,60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239,60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103,74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1040,09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910,61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19164,80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19053,87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 и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80185,98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78999,28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685,93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685,93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5116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</a:t>
                      </a:r>
                      <a:r>
                        <a:rPr lang="ru-RU" sz="1400" baseline="0" dirty="0" smtClean="0"/>
                        <a:t> утвержденные расходы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(-), 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-1665,36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+828,95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52736"/>
          <a:ext cx="8352928" cy="5017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01670"/>
                <a:gridCol w="15512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25400,03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5603,92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304,73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физ.лиц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2554,94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14644,00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пошлина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(по обязательствам, возникшим до 01.01.2006 года)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-1,39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507,41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</TotalTime>
  <Words>1260</Words>
  <Application>Microsoft Office PowerPoint</Application>
  <PresentationFormat>Экран (4:3)</PresentationFormat>
  <Paragraphs>248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IT</cp:lastModifiedBy>
  <cp:revision>220</cp:revision>
  <cp:lastPrinted>2019-04-11T10:04:00Z</cp:lastPrinted>
  <dcterms:created xsi:type="dcterms:W3CDTF">2018-02-28T05:25:00Z</dcterms:created>
  <dcterms:modified xsi:type="dcterms:W3CDTF">2024-04-04T07:15:10Z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D27B0FFEF14D49818CF842F92DD14DA1</vt:lpwstr>
  </property>
  <property fmtid="{D5CDD505-2E9C-101B-9397-08002B2CF9AE}" pid="3" name="KSOProductBuildVer">
    <vt:lpwstr>1049-11.2.0.10382</vt:lpwstr>
  </property>
</Properties>
</file>